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.NET 23.9-->
<p:presentation xmlns:r="http://schemas.openxmlformats.org/officeDocument/2006/relationships" xmlns:a="http://schemas.openxmlformats.org/drawingml/2006/main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showPr showNarration="1">
    <p:present/>
    <p:extLs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" d="100"/>
          <a:sy n="1" d="100"/>
        </p:scale>
        <p:origin x="0" y="0"/>
      </p:cViewPr>
    </p:cSldViewPr>
  </p:notesViewPr>
  <p:gridSpacing cx="76200" cy="76200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" Type="http://schemas.openxmlformats.org/officeDocument/2006/relationships/slide" Target="slides/slide1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tags" Target="tags/tag1.xml" /><Relationship Id="rId29" Type="http://schemas.openxmlformats.org/officeDocument/2006/relationships/presProps" Target="presProps.xml" /><Relationship Id="rId3" Type="http://schemas.openxmlformats.org/officeDocument/2006/relationships/slide" Target="slides/slide2.xml" /><Relationship Id="rId30" Type="http://schemas.openxmlformats.org/officeDocument/2006/relationships/viewProps" Target="viewProps.xml" /><Relationship Id="rId31" Type="http://schemas.openxmlformats.org/officeDocument/2006/relationships/theme" Target="theme/theme1.xml" /><Relationship Id="rId32" Type="http://schemas.openxmlformats.org/officeDocument/2006/relationships/tableStyles" Target="tableStyles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/Relationship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iming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.pn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7.jpeg" /><Relationship Id="rId3" Type="http://schemas.openxmlformats.org/officeDocument/2006/relationships/image" Target="../media/image2.pn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.pn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8.jpeg" /><Relationship Id="rId3" Type="http://schemas.openxmlformats.org/officeDocument/2006/relationships/image" Target="../media/image2.pn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9.jpeg" /><Relationship Id="rId3" Type="http://schemas.openxmlformats.org/officeDocument/2006/relationships/image" Target="../media/image2.pn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0.jpeg" /><Relationship Id="rId3" Type="http://schemas.openxmlformats.org/officeDocument/2006/relationships/image" Target="../media/image2.pn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.pn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1.jpeg" /><Relationship Id="rId3" Type="http://schemas.openxmlformats.org/officeDocument/2006/relationships/image" Target="../media/image22.jpeg" /><Relationship Id="rId4" Type="http://schemas.openxmlformats.org/officeDocument/2006/relationships/image" Target="../media/image23.jpeg" /><Relationship Id="rId5" Type="http://schemas.openxmlformats.org/officeDocument/2006/relationships/image" Target="../media/image2.pn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4.jpeg" /><Relationship Id="rId3" Type="http://schemas.openxmlformats.org/officeDocument/2006/relationships/image" Target="../media/image25.jpeg" /><Relationship Id="rId4" Type="http://schemas.openxmlformats.org/officeDocument/2006/relationships/image" Target="../media/image26.jpeg" /><Relationship Id="rId5" Type="http://schemas.openxmlformats.org/officeDocument/2006/relationships/image" Target="../media/image2.pn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7.jpeg" /><Relationship Id="rId3" Type="http://schemas.openxmlformats.org/officeDocument/2006/relationships/image" Target="../media/image28.jpeg" /><Relationship Id="rId4" Type="http://schemas.openxmlformats.org/officeDocument/2006/relationships/image" Target="../media/image29.jpeg" /><Relationship Id="rId5" Type="http://schemas.openxmlformats.org/officeDocument/2006/relationships/image" Target="../media/image2.pn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.png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0.jpeg" /><Relationship Id="rId3" Type="http://schemas.openxmlformats.org/officeDocument/2006/relationships/image" Target="../media/image31.jpeg" /><Relationship Id="rId4" Type="http://schemas.openxmlformats.org/officeDocument/2006/relationships/image" Target="../media/image32.jpeg" /><Relationship Id="rId5" Type="http://schemas.openxmlformats.org/officeDocument/2006/relationships/image" Target="../media/image2.png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3.jpeg" /><Relationship Id="rId3" Type="http://schemas.openxmlformats.org/officeDocument/2006/relationships/image" Target="../media/image2.png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4.jpeg" /><Relationship Id="rId3" Type="http://schemas.openxmlformats.org/officeDocument/2006/relationships/image" Target="../media/image35.jpeg" /><Relationship Id="rId4" Type="http://schemas.openxmlformats.org/officeDocument/2006/relationships/image" Target="../media/image36.jpeg" /><Relationship Id="rId5" Type="http://schemas.openxmlformats.org/officeDocument/2006/relationships/image" Target="../media/image37.jpeg" /><Relationship Id="rId6" Type="http://schemas.openxmlformats.org/officeDocument/2006/relationships/image" Target="../media/image2.pn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.pn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8.jpeg" /><Relationship Id="rId3" Type="http://schemas.openxmlformats.org/officeDocument/2006/relationships/image" Target="../media/image2.png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9.jpeg" /><Relationship Id="rId3" Type="http://schemas.openxmlformats.org/officeDocument/2006/relationships/image" Target="../media/image2.png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40.jpeg" /><Relationship Id="rId3" Type="http://schemas.openxmlformats.org/officeDocument/2006/relationships/image" Target="../media/image2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.pn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4.jpeg" /><Relationship Id="rId3" Type="http://schemas.openxmlformats.org/officeDocument/2006/relationships/image" Target="../media/image5.jpeg" /><Relationship Id="rId4" Type="http://schemas.openxmlformats.org/officeDocument/2006/relationships/image" Target="../media/image6.jpeg" /><Relationship Id="rId5" Type="http://schemas.openxmlformats.org/officeDocument/2006/relationships/image" Target="../media/image2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7.jpeg" /><Relationship Id="rId3" Type="http://schemas.openxmlformats.org/officeDocument/2006/relationships/image" Target="../media/image8.jpeg" /><Relationship Id="rId4" Type="http://schemas.openxmlformats.org/officeDocument/2006/relationships/image" Target="../media/image9.jpeg" /><Relationship Id="rId5" Type="http://schemas.openxmlformats.org/officeDocument/2006/relationships/image" Target="../media/image2.pn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0.jpeg" /><Relationship Id="rId3" Type="http://schemas.openxmlformats.org/officeDocument/2006/relationships/image" Target="../media/image11.jpeg" /><Relationship Id="rId4" Type="http://schemas.openxmlformats.org/officeDocument/2006/relationships/image" Target="../media/image12.jpeg" /><Relationship Id="rId5" Type="http://schemas.openxmlformats.org/officeDocument/2006/relationships/image" Target="../media/image2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3.jpeg" /><Relationship Id="rId3" Type="http://schemas.openxmlformats.org/officeDocument/2006/relationships/image" Target="../media/image2.pn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4.jpeg" /><Relationship Id="rId3" Type="http://schemas.openxmlformats.org/officeDocument/2006/relationships/image" Target="../media/image15.jpeg" /><Relationship Id="rId4" Type="http://schemas.openxmlformats.org/officeDocument/2006/relationships/image" Target="../media/image16.jpeg" /><Relationship Id="rId5" Type="http://schemas.openxmlformats.org/officeDocument/2006/relationships/image" Target="../media/image2.png" /></Relationships>
</file>

<file path=ppt/slides/slide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 dpi="0" rotWithShape="1">
          <a:blip r:embed="rId2">
            <a:alphaModFix/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Box 2"/>
          <p:cNvSpPr txBox="1"/>
          <p:nvPr/>
        </p:nvSpPr>
        <p:spPr>
          <a:xfrm>
            <a:off x="813147" y="731459"/>
            <a:ext cx="5352910" cy="3015299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375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无人机事故和飞行事故应急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13147" y="5040750"/>
            <a:ext cx="3867150" cy="472393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25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汇报人：可编辑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13147" y="5621716"/>
            <a:ext cx="4267200" cy="504825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25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2023-12-30</a:t>
            </a:r>
          </a:p>
        </p:txBody>
      </p:sp>
    </p:spTree>
  </p:cSld>
  <p:clrMapOvr>
    <a:masterClrMapping/>
  </p:clrMapOvr>
  <p:transition/>
  <p:timing/>
</p:sld>
</file>

<file path=ppt/slides/slide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 dpi="0" rotWithShape="1">
          <a:blip r:embed="rId3">
            <a:alphaModFix/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AutoShape 2"/>
          <p:cNvSpPr/>
          <p:nvPr/>
        </p:nvSpPr>
        <p:spPr>
          <a:xfrm>
            <a:off x="763829" y="1628258"/>
            <a:ext cx="230516" cy="230516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  <p:txBody>
          <a:bodyPr/>
          <a:lstStyle/>
          <a:p/>
        </p:txBody>
      </p:sp>
      <p:sp>
        <p:nvSpPr>
          <p:cNvPr id="3" name="TextBox 3"/>
          <p:cNvSpPr txBox="1"/>
          <p:nvPr/>
        </p:nvSpPr>
        <p:spPr>
          <a:xfrm>
            <a:off x="994345" y="2028557"/>
            <a:ext cx="4394883" cy="702183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在事故发生后，应迅速采取紧急处置措施，如切断电源、移除危险物品等，以降低事故损失。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94345" y="1509487"/>
            <a:ext cx="4152900" cy="495300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96000"/>
              </a:lnSpc>
            </a:pPr>
            <a:r>
              <a:rPr lang="en-US" sz="2325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紧急处置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18083" r="18083"/>
          <a:stretch>
            <a:fillRect/>
          </a:stretch>
        </p:blipFill>
        <p:spPr>
          <a:xfrm>
            <a:off x="6096000" y="1153983"/>
            <a:ext cx="5194483" cy="5194482"/>
          </a:xfrm>
          <a:prstGeom prst="ellipse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94345" y="3637901"/>
            <a:ext cx="4394883" cy="702183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对事故现场进行保护，禁止无关人员进入，确保事故调查工作的顺利进行。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4345" y="3118831"/>
            <a:ext cx="4152900" cy="495300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96000"/>
              </a:lnSpc>
            </a:pPr>
            <a:r>
              <a:rPr lang="en-US" sz="2325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现场保护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4345" y="5274339"/>
            <a:ext cx="4394883" cy="702183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对事故进行调查分析，查明原因，总结教训，提出改进措施，防止类似事故再次发生。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4345" y="4755268"/>
            <a:ext cx="4152900" cy="495300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96000"/>
              </a:lnSpc>
            </a:pPr>
            <a:r>
              <a:rPr lang="en-US" sz="2325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调查分析</a:t>
            </a:r>
          </a:p>
        </p:txBody>
      </p:sp>
      <p:sp>
        <p:nvSpPr>
          <p:cNvPr id="10" name="AutoShape 10"/>
          <p:cNvSpPr/>
          <p:nvPr/>
        </p:nvSpPr>
        <p:spPr>
          <a:xfrm>
            <a:off x="763829" y="3237602"/>
            <a:ext cx="230516" cy="230516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  <p:txBody>
          <a:bodyPr/>
          <a:lstStyle/>
          <a:p/>
        </p:txBody>
      </p:sp>
      <p:sp>
        <p:nvSpPr>
          <p:cNvPr id="11" name="AutoShape 11"/>
          <p:cNvSpPr/>
          <p:nvPr/>
        </p:nvSpPr>
        <p:spPr>
          <a:xfrm>
            <a:off x="763829" y="4874039"/>
            <a:ext cx="230516" cy="230516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  <p:txBody>
          <a:bodyPr/>
          <a:lstStyle/>
          <a:p/>
        </p:txBody>
      </p:sp>
      <p:grpSp>
        <p:nvGrpSpPr>
          <p:cNvPr id="12" name="Group 12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id="13" name="AutoShape 13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14" name="AutoShape 14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15" name="AutoShape 15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16" name="AutoShape 16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17" name="AutoShape 17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18" name="AutoShape 18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19" name="AutoShape 19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20" name="AutoShape 20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21" name="AutoShape 21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22" name="AutoShape 22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23" name="AutoShape 23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24" name="AutoShape 24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25" name="AutoShape 25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26" name="AutoShape 26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27" name="AutoShape 27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28" name="AutoShape 28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29" name="AutoShape 29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30" name="AutoShape 30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31" name="AutoShape 31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32" name="AutoShape 32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33" name="TextBox 33"/>
            <p:cNvSpPr txBox="1"/>
            <p:nvPr/>
          </p:nvSpPr>
          <p:spPr>
            <a:xfrm>
              <a:off x="1094842" y="93878"/>
              <a:ext cx="10001250" cy="914400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飞行事故应急处置措施</a:t>
              </a:r>
            </a:p>
          </p:txBody>
        </p:sp>
      </p:grpSp>
    </p:spTree>
  </p:cSld>
  <p:clrMapOvr>
    <a:masterClrMapping/>
  </p:clrMapOvr>
  <p:transition/>
  <p:timing/>
</p:sld>
</file>

<file path=ppt/slides/slide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 dpi="0" rotWithShape="1">
          <a:blip r:embed="rId2">
            <a:alphaModFix/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Group 2"/>
          <p:cNvGrpSpPr/>
          <p:nvPr/>
        </p:nvGrpSpPr>
        <p:grpSpPr>
          <a:xfrm>
            <a:off x="4370921" y="1670137"/>
            <a:ext cx="3450158" cy="1322592"/>
            <a:chOff x="4370921" y="1670137"/>
            <a:chExt cx="3450158" cy="1322592"/>
          </a:xfrm>
        </p:grpSpPr>
        <p:sp>
          <p:nvSpPr>
            <p:cNvPr id="3" name="TextBox 3"/>
            <p:cNvSpPr txBox="1"/>
            <p:nvPr/>
          </p:nvSpPr>
          <p:spPr>
            <a:xfrm>
              <a:off x="4370921" y="1670137"/>
              <a:ext cx="3450158" cy="1322592"/>
            </a:xfrm>
            <a:prstGeom prst="rect">
              <a:avLst/>
            </a:prstGeom>
          </p:spPr>
          <p:txBody>
            <a:bodyPr vert="horz" wrap="square" lIns="66008" tIns="33052" rIns="66008" bIns="33052" rtlCol="0" anchor="t" anchorCtr="0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9600" b="1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03</a:t>
              </a:r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2815553" y="3149915"/>
            <a:ext cx="6560893" cy="1721157"/>
          </a:xfrm>
          <a:prstGeom prst="rect">
            <a:avLst/>
          </a:prstGeom>
        </p:spPr>
        <p:txBody>
          <a:bodyPr vert="horz" wrap="square" lIns="91440" tIns="45720" rIns="91440" bIns="45720" rtlCol="0" anchor="t" anchorCtr="1">
            <a:normAutofit/>
          </a:bodyPr>
          <a:lstStyle/>
          <a:p>
            <a:pPr algn="ctr">
              <a:lnSpc>
                <a:spcPct val="120000"/>
              </a:lnSpc>
              <a:spcBef>
                <a:spcPts val="375"/>
              </a:spcBef>
            </a:pPr>
            <a:r>
              <a:rPr lang="en-US" sz="36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无人机事故预防与控制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5017700" y="1098427"/>
            <a:ext cx="2156600" cy="638034"/>
            <a:chOff x="5017700" y="1098427"/>
            <a:chExt cx="2156600" cy="638034"/>
          </a:xfrm>
        </p:grpSpPr>
        <p:sp>
          <p:nvSpPr>
            <p:cNvPr id="6" name="TextBox 6"/>
            <p:cNvSpPr txBox="1"/>
            <p:nvPr/>
          </p:nvSpPr>
          <p:spPr>
            <a:xfrm>
              <a:off x="5017700" y="1098427"/>
              <a:ext cx="2156600" cy="638034"/>
            </a:xfrm>
            <a:prstGeom prst="rect">
              <a:avLst/>
            </a:prstGeom>
          </p:spPr>
          <p:txBody>
            <a:bodyPr vert="horz" wrap="square" lIns="66008" tIns="33052" rIns="66008" bIns="33052" rtlCol="0" anchor="ctr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25" b="1">
                  <a:solidFill>
                    <a:srgbClr val="5CA5F4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CHAPTER</a:t>
              </a:r>
            </a:p>
          </p:txBody>
        </p:sp>
      </p:grpSp>
    </p:spTree>
  </p:cSld>
  <p:clrMapOvr>
    <a:masterClrMapping/>
  </p:clrMapOvr>
  <p:transition/>
  <p:timing/>
</p:sld>
</file>

<file path=ppt/slides/slide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 dpi="0" rotWithShape="1">
          <a:blip r:embed="rId3">
            <a:alphaModFix/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rcRect l="16675" r="16675"/>
          <a:stretch>
            <a:fillRect/>
          </a:stretch>
        </p:blipFill>
        <p:spPr>
          <a:xfrm>
            <a:off x="939482" y="1415327"/>
            <a:ext cx="4843295" cy="4843295"/>
          </a:xfrm>
          <a:prstGeom prst="round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261748" y="2005888"/>
            <a:ext cx="4762500" cy="183832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86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制定并遵守无人机操作规程，确保无人机在安全的环境下运行。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261748" y="1352723"/>
            <a:ext cx="4638675" cy="83820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86000"/>
              </a:lnSpc>
            </a:pPr>
            <a:r>
              <a:rPr lang="en-US" sz="2014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无人机操作规范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261748" y="4499375"/>
            <a:ext cx="4762500" cy="183832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86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采取一系列安全措施，如安装避障系统、限高装置等，以降低事故风险。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261748" y="3870593"/>
            <a:ext cx="5124450" cy="83820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86000"/>
              </a:lnSpc>
            </a:pPr>
            <a:r>
              <a:rPr lang="en-US" sz="2014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安全防范措施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id="8" name="AutoShape 8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9" name="AutoShape 9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10" name="AutoShape 10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11" name="AutoShape 11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12" name="AutoShape 12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13" name="AutoShape 13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14" name="AutoShape 14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15" name="AutoShape 15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16" name="AutoShape 16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17" name="AutoShape 17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18" name="AutoShape 18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19" name="AutoShape 19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20" name="AutoShape 20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21" name="AutoShape 21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22" name="AutoShape 22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23" name="AutoShape 23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24" name="AutoShape 24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25" name="AutoShape 25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26" name="AutoShape 26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27" name="AutoShape 27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28" name="TextBox 28"/>
            <p:cNvSpPr txBox="1"/>
            <p:nvPr/>
          </p:nvSpPr>
          <p:spPr>
            <a:xfrm>
              <a:off x="1094842" y="93878"/>
              <a:ext cx="10001250" cy="914400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无人机操作规范与安全防范措施</a:t>
              </a:r>
            </a:p>
          </p:txBody>
        </p:sp>
      </p:grpSp>
    </p:spTree>
  </p:cSld>
  <p:clrMapOvr>
    <a:masterClrMapping/>
  </p:clrMapOvr>
  <p:transition/>
  <p:timing/>
</p:sld>
</file>

<file path=ppt/slides/slide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 dpi="0" rotWithShape="1">
          <a:blip r:embed="rId3">
            <a:alphaModFix/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Box 2"/>
          <p:cNvSpPr txBox="1"/>
          <p:nvPr/>
        </p:nvSpPr>
        <p:spPr>
          <a:xfrm>
            <a:off x="763829" y="1414808"/>
            <a:ext cx="6734175" cy="88582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74000"/>
              </a:lnSpc>
            </a:pPr>
            <a:r>
              <a:rPr lang="en-US" sz="2325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无人机保险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63829" y="2093647"/>
            <a:ext cx="6734175" cy="132397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为无人机购买相应的保险，以应对可能的事故损失。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89593" y="3949139"/>
            <a:ext cx="6524625" cy="88582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74000"/>
              </a:lnSpc>
            </a:pPr>
            <a:r>
              <a:rPr lang="en-US" sz="2325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责任承担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9593" y="4645945"/>
            <a:ext cx="6810375" cy="132397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明确无人机事故的责任归属，确保事故处理和赔偿的合法性。</a:t>
            </a:r>
          </a:p>
        </p:txBody>
      </p:sp>
      <p:sp>
        <p:nvSpPr>
          <p:cNvPr id="6" name="AutoShape 6"/>
          <p:cNvSpPr/>
          <p:nvPr/>
        </p:nvSpPr>
        <p:spPr>
          <a:xfrm>
            <a:off x="884406" y="5955116"/>
            <a:ext cx="701468" cy="122998"/>
          </a:xfrm>
          <a:prstGeom prst="rect">
            <a:avLst/>
          </a:prstGeom>
          <a:solidFill>
            <a:schemeClr val="accent1">
              <a:alpha val="100000"/>
            </a:schemeClr>
          </a:solidFill>
        </p:spPr>
        <p:txBody>
          <a:bodyPr/>
          <a:lstStyle/>
          <a:p/>
        </p:txBody>
      </p:sp>
      <p:sp>
        <p:nvSpPr>
          <p:cNvPr id="7" name="AutoShape 7"/>
          <p:cNvSpPr/>
          <p:nvPr/>
        </p:nvSpPr>
        <p:spPr>
          <a:xfrm>
            <a:off x="831494" y="5955116"/>
            <a:ext cx="122998" cy="122998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  <p:txBody>
          <a:bodyPr/>
          <a:lstStyle/>
          <a:p/>
        </p:txBody>
      </p:sp>
      <p:sp>
        <p:nvSpPr>
          <p:cNvPr id="8" name="AutoShape 8"/>
          <p:cNvSpPr/>
          <p:nvPr/>
        </p:nvSpPr>
        <p:spPr>
          <a:xfrm>
            <a:off x="1514246" y="5955116"/>
            <a:ext cx="122998" cy="122998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  <p:txBody>
          <a:bodyPr/>
          <a:lstStyle/>
          <a:p/>
        </p:txBody>
      </p:sp>
      <p:cxnSp>
        <p:nvCxnSpPr>
          <p:cNvPr id="9" name="Connector 9"/>
          <p:cNvCxnSpPr/>
          <p:nvPr/>
        </p:nvCxnSpPr>
        <p:spPr>
          <a:xfrm>
            <a:off x="1585874" y="6029346"/>
            <a:ext cx="6181975" cy="0"/>
          </a:xfrm>
          <a:prstGeom prst="line">
            <a:avLst/>
          </a:prstGeom>
          <a:ln w="14288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alphaModFix amt="70000"/>
          </a:blip>
          <a:srcRect l="25000" r="25000"/>
          <a:stretch>
            <a:fillRect/>
          </a:stretch>
        </p:blipFill>
        <p:spPr>
          <a:xfrm>
            <a:off x="7803289" y="1299241"/>
            <a:ext cx="3679824" cy="4906431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852680" y="3629459"/>
            <a:ext cx="701468" cy="122998"/>
          </a:xfrm>
          <a:prstGeom prst="rect">
            <a:avLst/>
          </a:prstGeom>
          <a:solidFill>
            <a:schemeClr val="accent1">
              <a:alpha val="100000"/>
            </a:schemeClr>
          </a:solidFill>
        </p:spPr>
        <p:txBody>
          <a:bodyPr/>
          <a:lstStyle/>
          <a:p/>
        </p:txBody>
      </p:sp>
      <p:sp>
        <p:nvSpPr>
          <p:cNvPr id="12" name="AutoShape 12"/>
          <p:cNvSpPr/>
          <p:nvPr/>
        </p:nvSpPr>
        <p:spPr>
          <a:xfrm>
            <a:off x="799768" y="3629459"/>
            <a:ext cx="122998" cy="122998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  <p:txBody>
          <a:bodyPr/>
          <a:lstStyle/>
          <a:p/>
        </p:txBody>
      </p:sp>
      <p:sp>
        <p:nvSpPr>
          <p:cNvPr id="13" name="AutoShape 13"/>
          <p:cNvSpPr/>
          <p:nvPr/>
        </p:nvSpPr>
        <p:spPr>
          <a:xfrm>
            <a:off x="1482520" y="3629459"/>
            <a:ext cx="122998" cy="122998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  <p:txBody>
          <a:bodyPr/>
          <a:lstStyle/>
          <a:p/>
        </p:txBody>
      </p:sp>
      <p:cxnSp>
        <p:nvCxnSpPr>
          <p:cNvPr id="14" name="Connector 14"/>
          <p:cNvCxnSpPr/>
          <p:nvPr/>
        </p:nvCxnSpPr>
        <p:spPr>
          <a:xfrm>
            <a:off x="1554148" y="3703689"/>
            <a:ext cx="6181975" cy="0"/>
          </a:xfrm>
          <a:prstGeom prst="line">
            <a:avLst/>
          </a:prstGeom>
          <a:ln w="14288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5" name="Group 15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id="16" name="AutoShape 16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17" name="AutoShape 17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18" name="AutoShape 18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19" name="AutoShape 19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20" name="AutoShape 20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21" name="AutoShape 21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22" name="AutoShape 22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23" name="AutoShape 23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24" name="AutoShape 24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25" name="AutoShape 25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26" name="AutoShape 26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27" name="AutoShape 27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28" name="AutoShape 28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29" name="AutoShape 29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30" name="AutoShape 30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31" name="AutoShape 31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32" name="AutoShape 32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33" name="AutoShape 33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34" name="AutoShape 34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35" name="AutoShape 35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36" name="TextBox 36"/>
            <p:cNvSpPr txBox="1"/>
            <p:nvPr/>
          </p:nvSpPr>
          <p:spPr>
            <a:xfrm>
              <a:off x="1094842" y="93878"/>
              <a:ext cx="10001250" cy="914400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无人机保险与责任承担</a:t>
              </a:r>
            </a:p>
          </p:txBody>
        </p:sp>
      </p:grpSp>
    </p:spTree>
  </p:cSld>
  <p:clrMapOvr>
    <a:masterClrMapping/>
  </p:clrMapOvr>
  <p:transition/>
  <p:timing/>
</p:sld>
</file>

<file path=ppt/slides/slide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 dpi="0" rotWithShape="1">
          <a:blip r:embed="rId3">
            <a:alphaModFix/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Freeform 2"/>
          <p:cNvSpPr/>
          <p:nvPr/>
        </p:nvSpPr>
        <p:spPr>
          <a:xfrm>
            <a:off x="4073227" y="1168478"/>
            <a:ext cx="455409" cy="206922"/>
          </a:xfrm>
          <a:custGeom>
            <a:rect l="l" t="t" r="r" b="b"/>
            <a:pathLst>
              <a:path w="1905000" h="1905000">
                <a:moveTo>
                  <a:pt x="0" y="0"/>
                </a:moveTo>
                <a:lnTo>
                  <a:pt x="1428750" y="0"/>
                </a:lnTo>
                <a:lnTo>
                  <a:pt x="1905000" y="1905000"/>
                </a:lnTo>
                <a:lnTo>
                  <a:pt x="476250" y="1905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50000"/>
            </a:schemeClr>
          </a:solidFill>
        </p:spPr>
        <p:txBody>
          <a:bodyPr/>
          <a:lstStyle/>
          <a:p/>
        </p:txBody>
      </p:sp>
      <p:sp>
        <p:nvSpPr>
          <p:cNvPr id="3" name="AutoShape 3"/>
          <p:cNvSpPr/>
          <p:nvPr/>
        </p:nvSpPr>
        <p:spPr>
          <a:xfrm>
            <a:off x="472404" y="1375400"/>
            <a:ext cx="11247191" cy="4699510"/>
          </a:xfrm>
          <a:prstGeom prst="rect">
            <a:avLst/>
          </a:prstGeom>
          <a:solidFill>
            <a:schemeClr val="accent2">
              <a:alpha val="80000"/>
            </a:schemeClr>
          </a:solidFill>
        </p:spPr>
        <p:txBody>
          <a:bodyPr/>
          <a:lstStyle/>
          <a:p/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/>
          </a:blip>
          <a:srcRect l="25000" r="25000"/>
          <a:stretch>
            <a:fillRect/>
          </a:stretch>
        </p:blipFill>
        <p:spPr>
          <a:xfrm>
            <a:off x="740688" y="1168478"/>
            <a:ext cx="3679824" cy="4906431"/>
          </a:xfrm>
          <a:prstGeom prst="parallelogram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2499430" y="6236295"/>
            <a:ext cx="9220165" cy="67345"/>
          </a:xfrm>
          <a:prstGeom prst="rect">
            <a:avLst/>
          </a:prstGeom>
          <a:solidFill>
            <a:schemeClr val="accent1">
              <a:alpha val="100000"/>
            </a:schemeClr>
          </a:solidFill>
        </p:spPr>
        <p:txBody>
          <a:bodyPr/>
          <a:lstStyle/>
          <a:p/>
        </p:txBody>
      </p:sp>
      <p:sp>
        <p:nvSpPr>
          <p:cNvPr id="6" name="AutoShape 6"/>
          <p:cNvSpPr/>
          <p:nvPr/>
        </p:nvSpPr>
        <p:spPr>
          <a:xfrm>
            <a:off x="483810" y="6236295"/>
            <a:ext cx="740059" cy="67345"/>
          </a:xfrm>
          <a:prstGeom prst="rect">
            <a:avLst/>
          </a:prstGeom>
          <a:solidFill>
            <a:schemeClr val="accent1">
              <a:alpha val="100000"/>
            </a:schemeClr>
          </a:solidFill>
        </p:spPr>
        <p:txBody>
          <a:bodyPr/>
          <a:lstStyle/>
          <a:p/>
        </p:txBody>
      </p:sp>
      <p:sp>
        <p:nvSpPr>
          <p:cNvPr id="7" name="AutoShape 7"/>
          <p:cNvSpPr/>
          <p:nvPr/>
        </p:nvSpPr>
        <p:spPr>
          <a:xfrm>
            <a:off x="1375876" y="6200641"/>
            <a:ext cx="158719" cy="158719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  <p:txBody>
          <a:bodyPr/>
          <a:lstStyle/>
          <a:p/>
        </p:txBody>
      </p:sp>
      <p:sp>
        <p:nvSpPr>
          <p:cNvPr id="8" name="AutoShape 8"/>
          <p:cNvSpPr/>
          <p:nvPr/>
        </p:nvSpPr>
        <p:spPr>
          <a:xfrm>
            <a:off x="1607200" y="6207253"/>
            <a:ext cx="147382" cy="147382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txBody>
          <a:bodyPr/>
          <a:lstStyle/>
          <a:p/>
        </p:txBody>
      </p:sp>
      <p:sp>
        <p:nvSpPr>
          <p:cNvPr id="9" name="AutoShape 9"/>
          <p:cNvSpPr/>
          <p:nvPr/>
        </p:nvSpPr>
        <p:spPr>
          <a:xfrm>
            <a:off x="1827186" y="6213864"/>
            <a:ext cx="136045" cy="136045"/>
          </a:xfrm>
          <a:prstGeom prst="ellipse">
            <a:avLst/>
          </a:prstGeom>
          <a:solidFill>
            <a:schemeClr val="accent1">
              <a:alpha val="60000"/>
            </a:schemeClr>
          </a:solidFill>
        </p:spPr>
        <p:txBody>
          <a:bodyPr/>
          <a:lstStyle/>
          <a:p/>
        </p:txBody>
      </p:sp>
      <p:sp>
        <p:nvSpPr>
          <p:cNvPr id="10" name="AutoShape 10"/>
          <p:cNvSpPr/>
          <p:nvPr/>
        </p:nvSpPr>
        <p:spPr>
          <a:xfrm>
            <a:off x="2027323" y="6220476"/>
            <a:ext cx="124708" cy="124708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txBody>
          <a:bodyPr/>
          <a:lstStyle/>
          <a:p/>
        </p:txBody>
      </p:sp>
      <p:sp>
        <p:nvSpPr>
          <p:cNvPr id="11" name="AutoShape 11"/>
          <p:cNvSpPr/>
          <p:nvPr/>
        </p:nvSpPr>
        <p:spPr>
          <a:xfrm>
            <a:off x="2224635" y="6214895"/>
            <a:ext cx="113371" cy="113371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  <p:txBody>
          <a:bodyPr/>
          <a:lstStyle/>
          <a:p/>
        </p:txBody>
      </p:sp>
      <p:sp>
        <p:nvSpPr>
          <p:cNvPr id="12" name="TextBox 12"/>
          <p:cNvSpPr txBox="1"/>
          <p:nvPr/>
        </p:nvSpPr>
        <p:spPr>
          <a:xfrm>
            <a:off x="4754880" y="1727606"/>
            <a:ext cx="6467541" cy="755904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325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监管政策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54880" y="2304006"/>
            <a:ext cx="6240618" cy="120396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5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制定和执行无人机监管政策，规范无人机的使用和管理。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754880" y="3783405"/>
            <a:ext cx="6240618" cy="755904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325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法规制定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754880" y="4436820"/>
            <a:ext cx="6240618" cy="120396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5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不断完善相关法律法规，确保无人机事故处理有法可依。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id="17" name="AutoShape 17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18" name="AutoShape 18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19" name="AutoShape 19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20" name="AutoShape 20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21" name="AutoShape 21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22" name="AutoShape 22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23" name="AutoShape 23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24" name="AutoShape 24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25" name="AutoShape 25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26" name="AutoShape 26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27" name="AutoShape 27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28" name="AutoShape 28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29" name="AutoShape 29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30" name="AutoShape 30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31" name="AutoShape 31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32" name="AutoShape 32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33" name="AutoShape 33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34" name="AutoShape 34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35" name="AutoShape 35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36" name="AutoShape 36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37" name="TextBox 37"/>
            <p:cNvSpPr txBox="1"/>
            <p:nvPr/>
          </p:nvSpPr>
          <p:spPr>
            <a:xfrm>
              <a:off x="1094842" y="93878"/>
              <a:ext cx="10001250" cy="914400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无人机监管政策与法规</a:t>
              </a:r>
            </a:p>
          </p:txBody>
        </p:sp>
      </p:grpSp>
    </p:spTree>
  </p:cSld>
  <p:clrMapOvr>
    <a:masterClrMapping/>
  </p:clrMapOvr>
  <p:transition/>
  <p:timing/>
</p:sld>
</file>

<file path=ppt/slides/slide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 dpi="0" rotWithShape="1">
          <a:blip r:embed="rId2">
            <a:alphaModFix/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Group 2"/>
          <p:cNvGrpSpPr/>
          <p:nvPr/>
        </p:nvGrpSpPr>
        <p:grpSpPr>
          <a:xfrm>
            <a:off x="4370921" y="1670137"/>
            <a:ext cx="3450158" cy="1322592"/>
            <a:chOff x="4370921" y="1670137"/>
            <a:chExt cx="3450158" cy="1322592"/>
          </a:xfrm>
        </p:grpSpPr>
        <p:sp>
          <p:nvSpPr>
            <p:cNvPr id="3" name="TextBox 3"/>
            <p:cNvSpPr txBox="1"/>
            <p:nvPr/>
          </p:nvSpPr>
          <p:spPr>
            <a:xfrm>
              <a:off x="4370921" y="1670137"/>
              <a:ext cx="3450158" cy="1322592"/>
            </a:xfrm>
            <a:prstGeom prst="rect">
              <a:avLst/>
            </a:prstGeom>
          </p:spPr>
          <p:txBody>
            <a:bodyPr vert="horz" wrap="square" lIns="66008" tIns="33052" rIns="66008" bIns="33052" rtlCol="0" anchor="t" anchorCtr="0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9600" b="1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04</a:t>
              </a:r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2815553" y="3149915"/>
            <a:ext cx="6560893" cy="1721157"/>
          </a:xfrm>
          <a:prstGeom prst="rect">
            <a:avLst/>
          </a:prstGeom>
        </p:spPr>
        <p:txBody>
          <a:bodyPr vert="horz" wrap="square" lIns="91440" tIns="45720" rIns="91440" bIns="45720" rtlCol="0" anchor="t" anchorCtr="1">
            <a:normAutofit/>
          </a:bodyPr>
          <a:lstStyle/>
          <a:p>
            <a:pPr algn="ctr">
              <a:lnSpc>
                <a:spcPct val="120000"/>
              </a:lnSpc>
              <a:spcBef>
                <a:spcPts val="375"/>
              </a:spcBef>
            </a:pPr>
            <a:r>
              <a:rPr lang="en-US" sz="36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无人机在应急救援领域的应用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5017700" y="1098427"/>
            <a:ext cx="2156600" cy="638034"/>
            <a:chOff x="5017700" y="1098427"/>
            <a:chExt cx="2156600" cy="638034"/>
          </a:xfrm>
        </p:grpSpPr>
        <p:sp>
          <p:nvSpPr>
            <p:cNvPr id="6" name="TextBox 6"/>
            <p:cNvSpPr txBox="1"/>
            <p:nvPr/>
          </p:nvSpPr>
          <p:spPr>
            <a:xfrm>
              <a:off x="5017700" y="1098427"/>
              <a:ext cx="2156600" cy="638034"/>
            </a:xfrm>
            <a:prstGeom prst="rect">
              <a:avLst/>
            </a:prstGeom>
          </p:spPr>
          <p:txBody>
            <a:bodyPr vert="horz" wrap="square" lIns="66008" tIns="33052" rIns="66008" bIns="33052" rtlCol="0" anchor="ctr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25" b="1">
                  <a:solidFill>
                    <a:srgbClr val="5CA5F4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CHAPTER</a:t>
              </a:r>
            </a:p>
          </p:txBody>
        </p:sp>
      </p:grpSp>
    </p:spTree>
  </p:cSld>
  <p:clrMapOvr>
    <a:masterClrMapping/>
  </p:clrMapOvr>
  <p:transition/>
  <p:timing/>
</p:sld>
</file>

<file path=ppt/slides/slide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 dpi="0" rotWithShape="1">
          <a:blip r:embed="rId5">
            <a:alphaModFix/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AutoShape 2"/>
          <p:cNvSpPr/>
          <p:nvPr/>
        </p:nvSpPr>
        <p:spPr>
          <a:xfrm>
            <a:off x="2789747" y="1388509"/>
            <a:ext cx="8008040" cy="1267968"/>
          </a:xfrm>
          <a:prstGeom prst="rect">
            <a:avLst/>
          </a:prstGeom>
          <a:solidFill>
            <a:schemeClr val="accent1">
              <a:alpha val="100000"/>
            </a:schemeClr>
          </a:solidFill>
        </p:spPr>
        <p:txBody>
          <a:bodyPr/>
          <a:lstStyle/>
          <a:p/>
        </p:txBody>
      </p:sp>
      <p:sp>
        <p:nvSpPr>
          <p:cNvPr id="3" name="TextBox 3"/>
          <p:cNvSpPr txBox="1"/>
          <p:nvPr/>
        </p:nvSpPr>
        <p:spPr>
          <a:xfrm>
            <a:off x="3467252" y="1671934"/>
            <a:ext cx="7220692" cy="702183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地震、洪水、火灾等灾害发生后，无人机可以快速到达现场，为救援人员提供实时现场情况，帮助制定救援方案。</a:t>
            </a:r>
          </a:p>
        </p:txBody>
      </p:sp>
      <p:sp>
        <p:nvSpPr>
          <p:cNvPr id="4" name="AutoShape 4"/>
          <p:cNvSpPr/>
          <p:nvPr/>
        </p:nvSpPr>
        <p:spPr>
          <a:xfrm>
            <a:off x="1491031" y="3030193"/>
            <a:ext cx="8008040" cy="1267968"/>
          </a:xfrm>
          <a:prstGeom prst="rect">
            <a:avLst/>
          </a:prstGeom>
          <a:solidFill>
            <a:schemeClr val="accent2">
              <a:alpha val="100000"/>
            </a:schemeClr>
          </a:solidFill>
        </p:spPr>
        <p:txBody>
          <a:bodyPr/>
          <a:lstStyle/>
          <a:p/>
        </p:txBody>
      </p:sp>
      <p:sp>
        <p:nvSpPr>
          <p:cNvPr id="5" name="TextBox 5"/>
          <p:cNvSpPr txBox="1"/>
          <p:nvPr/>
        </p:nvSpPr>
        <p:spPr>
          <a:xfrm>
            <a:off x="1643863" y="3325809"/>
            <a:ext cx="7220692" cy="702183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无人机可搭载生命探测仪，搜索失踪人员，提高救援效率。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t="28292" b="28292"/>
          <a:stretch>
            <a:fillRect/>
          </a:stretch>
        </p:blipFill>
        <p:spPr>
          <a:xfrm>
            <a:off x="539110" y="1388509"/>
            <a:ext cx="2256056" cy="126796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t="7848" b="7848"/>
          <a:stretch>
            <a:fillRect/>
          </a:stretch>
        </p:blipFill>
        <p:spPr>
          <a:xfrm>
            <a:off x="9486879" y="3030193"/>
            <a:ext cx="2256056" cy="1267968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2795409" y="4664094"/>
            <a:ext cx="8008040" cy="1267968"/>
          </a:xfrm>
          <a:prstGeom prst="rect">
            <a:avLst/>
          </a:prstGeom>
          <a:solidFill>
            <a:schemeClr val="accent1">
              <a:alpha val="100000"/>
            </a:schemeClr>
          </a:solidFill>
        </p:spPr>
        <p:txBody>
          <a:bodyPr/>
          <a:lstStyle/>
          <a:p/>
        </p:txBody>
      </p:sp>
      <p:sp>
        <p:nvSpPr>
          <p:cNvPr id="9" name="TextBox 9"/>
          <p:cNvSpPr txBox="1"/>
          <p:nvPr/>
        </p:nvSpPr>
        <p:spPr>
          <a:xfrm>
            <a:off x="3472914" y="4947518"/>
            <a:ext cx="7220692" cy="702183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无人机可投送救援物资，如食物、水、药品等，保障受灾群众的基本生活需求。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 t="30142" b="30142"/>
          <a:stretch>
            <a:fillRect/>
          </a:stretch>
        </p:blipFill>
        <p:spPr>
          <a:xfrm>
            <a:off x="544772" y="4664093"/>
            <a:ext cx="2256056" cy="1267968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id="12" name="AutoShape 12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13" name="AutoShape 13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14" name="AutoShape 14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15" name="AutoShape 15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16" name="AutoShape 16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17" name="AutoShape 17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18" name="AutoShape 18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19" name="AutoShape 19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20" name="AutoShape 20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21" name="AutoShape 21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22" name="AutoShape 22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23" name="AutoShape 23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24" name="AutoShape 24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25" name="AutoShape 25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26" name="AutoShape 26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27" name="AutoShape 27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28" name="AutoShape 28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29" name="AutoShape 29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30" name="AutoShape 30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31" name="AutoShape 31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32" name="TextBox 32"/>
            <p:cNvSpPr txBox="1"/>
            <p:nvPr/>
          </p:nvSpPr>
          <p:spPr>
            <a:xfrm>
              <a:off x="1094842" y="93878"/>
              <a:ext cx="10001250" cy="914400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无人机在灾害救援中的应用</a:t>
              </a:r>
            </a:p>
          </p:txBody>
        </p:sp>
      </p:grpSp>
    </p:spTree>
  </p:cSld>
  <p:clrMapOvr>
    <a:masterClrMapping/>
  </p:clrMapOvr>
  <p:transition/>
  <p:timing/>
</p:sld>
</file>

<file path=ppt/slides/slide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 dpi="0" rotWithShape="1">
          <a:blip r:embed="rId5">
            <a:alphaModFix/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AutoShape 2"/>
          <p:cNvSpPr/>
          <p:nvPr/>
        </p:nvSpPr>
        <p:spPr>
          <a:xfrm>
            <a:off x="604606" y="1508032"/>
            <a:ext cx="3311882" cy="4326814"/>
          </a:xfrm>
          <a:prstGeom prst="roundRect">
            <a:avLst>
              <a:gd name="adj" fmla="val 9570"/>
            </a:avLst>
          </a:prstGeom>
          <a:solidFill>
            <a:schemeClr val="accent1">
              <a:alpha val="100000"/>
            </a:schemeClr>
          </a:solidFill>
        </p:spPr>
        <p:txBody>
          <a:bodyPr/>
          <a:lstStyle/>
          <a:p/>
        </p:txBody>
      </p:sp>
      <p:sp>
        <p:nvSpPr>
          <p:cNvPr id="3" name="AutoShape 3"/>
          <p:cNvSpPr/>
          <p:nvPr/>
        </p:nvSpPr>
        <p:spPr>
          <a:xfrm>
            <a:off x="4391478" y="1508032"/>
            <a:ext cx="3311882" cy="4326814"/>
          </a:xfrm>
          <a:prstGeom prst="roundRect">
            <a:avLst>
              <a:gd name="adj" fmla="val 10537"/>
            </a:avLst>
          </a:prstGeom>
          <a:solidFill>
            <a:schemeClr val="accent2">
              <a:alpha val="100000"/>
            </a:schemeClr>
          </a:solidFill>
        </p:spPr>
        <p:txBody>
          <a:bodyPr/>
          <a:lstStyle/>
          <a:p/>
        </p:txBody>
      </p:sp>
      <p:sp>
        <p:nvSpPr>
          <p:cNvPr id="4" name="AutoShape 4"/>
          <p:cNvSpPr/>
          <p:nvPr/>
        </p:nvSpPr>
        <p:spPr>
          <a:xfrm>
            <a:off x="8167153" y="1508032"/>
            <a:ext cx="3311882" cy="4326814"/>
          </a:xfrm>
          <a:prstGeom prst="roundRect">
            <a:avLst>
              <a:gd name="adj" fmla="val 9247"/>
            </a:avLst>
          </a:prstGeom>
          <a:solidFill>
            <a:schemeClr val="accent1">
              <a:alpha val="100000"/>
            </a:schemeClr>
          </a:solidFill>
        </p:spPr>
        <p:txBody>
          <a:bodyPr/>
          <a:lstStyle/>
          <a:p/>
        </p:txBody>
      </p:sp>
      <p:sp>
        <p:nvSpPr>
          <p:cNvPr id="5" name="TextBox 5"/>
          <p:cNvSpPr txBox="1"/>
          <p:nvPr/>
        </p:nvSpPr>
        <p:spPr>
          <a:xfrm>
            <a:off x="4588266" y="4240389"/>
            <a:ext cx="2918307" cy="1287399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5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无人机可投送灭火器材，如灭火器、灭火弹等，协助消防人员快速扑灭火灾。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363940" y="4240389"/>
            <a:ext cx="2918307" cy="1287399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5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无人机可进行火场侦查，寻找被困人员，为消防人员提供重要信息。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l="9525" r="9525"/>
          <a:stretch>
            <a:fillRect/>
          </a:stretch>
        </p:blipFill>
        <p:spPr>
          <a:xfrm>
            <a:off x="921958" y="1771933"/>
            <a:ext cx="2672865" cy="2203993"/>
          </a:xfrm>
          <a:prstGeom prst="round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l="9727" r="9727"/>
          <a:stretch>
            <a:fillRect/>
          </a:stretch>
        </p:blipFill>
        <p:spPr>
          <a:xfrm>
            <a:off x="4710987" y="1771933"/>
            <a:ext cx="2672865" cy="2203993"/>
          </a:xfrm>
          <a:prstGeom prst="round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 l="9575" r="9575"/>
          <a:stretch>
            <a:fillRect/>
          </a:stretch>
        </p:blipFill>
        <p:spPr>
          <a:xfrm>
            <a:off x="8486661" y="1771933"/>
            <a:ext cx="2672865" cy="2203993"/>
          </a:xfrm>
          <a:prstGeom prst="round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63829" y="4240389"/>
            <a:ext cx="2916151" cy="1287399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5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无人机可快速到达火场，为消防人员提供火场实时情况，辅助制定灭火方案。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id="12" name="AutoShape 12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13" name="AutoShape 13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14" name="AutoShape 14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15" name="AutoShape 15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16" name="AutoShape 16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17" name="AutoShape 17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18" name="AutoShape 18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19" name="AutoShape 19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20" name="AutoShape 20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21" name="AutoShape 21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22" name="AutoShape 22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23" name="AutoShape 23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24" name="AutoShape 24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25" name="AutoShape 25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26" name="AutoShape 26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27" name="AutoShape 27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28" name="AutoShape 28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29" name="AutoShape 29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30" name="AutoShape 30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31" name="AutoShape 31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32" name="TextBox 32"/>
            <p:cNvSpPr txBox="1"/>
            <p:nvPr/>
          </p:nvSpPr>
          <p:spPr>
            <a:xfrm>
              <a:off x="1094842" y="93878"/>
              <a:ext cx="10001250" cy="914400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无人机在消防救援中的应用</a:t>
              </a:r>
            </a:p>
          </p:txBody>
        </p:sp>
      </p:grpSp>
    </p:spTree>
  </p:cSld>
  <p:clrMapOvr>
    <a:masterClrMapping/>
  </p:clrMapOvr>
  <p:transition/>
  <p:timing/>
</p:sld>
</file>

<file path=ppt/slides/slide1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 dpi="0" rotWithShape="1">
          <a:blip r:embed="rId5">
            <a:alphaModFix/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AutoShape 2"/>
          <p:cNvSpPr/>
          <p:nvPr/>
        </p:nvSpPr>
        <p:spPr>
          <a:xfrm>
            <a:off x="8429970" y="1598804"/>
            <a:ext cx="3048265" cy="4557583"/>
          </a:xfrm>
          <a:prstGeom prst="roundRect">
            <a:avLst>
              <a:gd name="adj" fmla="val 12098"/>
            </a:avLst>
          </a:prstGeom>
          <a:solidFill>
            <a:schemeClr val="accent2">
              <a:alpha val="100000"/>
            </a:schemeClr>
          </a:solidFill>
        </p:spPr>
        <p:txBody>
          <a:bodyPr/>
          <a:lstStyle/>
          <a:p/>
        </p:txBody>
      </p:sp>
      <p:sp>
        <p:nvSpPr>
          <p:cNvPr id="3" name="AutoShape 3"/>
          <p:cNvSpPr/>
          <p:nvPr/>
        </p:nvSpPr>
        <p:spPr>
          <a:xfrm>
            <a:off x="4533906" y="1447444"/>
            <a:ext cx="3048265" cy="4708942"/>
          </a:xfrm>
          <a:prstGeom prst="roundRect">
            <a:avLst>
              <a:gd name="adj" fmla="val 11601"/>
            </a:avLst>
          </a:prstGeom>
          <a:solidFill>
            <a:schemeClr val="accent1">
              <a:alpha val="100000"/>
            </a:schemeClr>
          </a:solidFill>
        </p:spPr>
        <p:txBody>
          <a:bodyPr/>
          <a:lstStyle/>
          <a:p/>
        </p:txBody>
      </p:sp>
      <p:sp>
        <p:nvSpPr>
          <p:cNvPr id="4" name="AutoShape 4"/>
          <p:cNvSpPr/>
          <p:nvPr/>
        </p:nvSpPr>
        <p:spPr>
          <a:xfrm>
            <a:off x="653186" y="1689619"/>
            <a:ext cx="3048265" cy="4466767"/>
          </a:xfrm>
          <a:prstGeom prst="roundRect">
            <a:avLst>
              <a:gd name="adj" fmla="val 12098"/>
            </a:avLst>
          </a:prstGeom>
          <a:solidFill>
            <a:schemeClr val="accent2">
              <a:alpha val="100000"/>
            </a:schemeClr>
          </a:solidFill>
        </p:spPr>
        <p:txBody>
          <a:bodyPr/>
          <a:lstStyle/>
          <a:p/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16625" r="16625"/>
          <a:stretch>
            <a:fillRect/>
          </a:stretch>
        </p:blipFill>
        <p:spPr>
          <a:xfrm>
            <a:off x="652455" y="1326357"/>
            <a:ext cx="3050440" cy="3050440"/>
          </a:xfrm>
          <a:prstGeom prst="round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l="16667" r="16667"/>
          <a:stretch>
            <a:fillRect/>
          </a:stretch>
        </p:blipFill>
        <p:spPr>
          <a:xfrm>
            <a:off x="4533906" y="1327357"/>
            <a:ext cx="3079664" cy="3079664"/>
          </a:xfrm>
          <a:prstGeom prst="round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l="14958" r="14958"/>
          <a:stretch>
            <a:fillRect/>
          </a:stretch>
        </p:blipFill>
        <p:spPr>
          <a:xfrm>
            <a:off x="8429970" y="1327357"/>
            <a:ext cx="3079664" cy="3079664"/>
          </a:xfrm>
          <a:prstGeom prst="round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69054" y="4543292"/>
            <a:ext cx="2822670" cy="1287399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无人机可快速将AED、急救药品等送达患者身边，为抢救生命争取宝贵时间。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695472" y="4543292"/>
            <a:ext cx="2822670" cy="1287399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无人机可进行空中医疗运输，将患者从事发地点转运至医疗机构，减少转运过程中的风险。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618990" y="4543292"/>
            <a:ext cx="2822670" cy="1287399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无人机可进行空中巡查，寻找失踪患者或需要紧急救治的患者，提高救援效率。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id="12" name="AutoShape 12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13" name="AutoShape 13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14" name="AutoShape 14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15" name="AutoShape 15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16" name="AutoShape 16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17" name="AutoShape 17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18" name="AutoShape 18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19" name="AutoShape 19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20" name="AutoShape 20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21" name="AutoShape 21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22" name="AutoShape 22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23" name="AutoShape 23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24" name="AutoShape 24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25" name="AutoShape 25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26" name="AutoShape 26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27" name="AutoShape 27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28" name="AutoShape 28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29" name="AutoShape 29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30" name="AutoShape 30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31" name="AutoShape 31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32" name="TextBox 32"/>
            <p:cNvSpPr txBox="1"/>
            <p:nvPr/>
          </p:nvSpPr>
          <p:spPr>
            <a:xfrm>
              <a:off x="1094842" y="93878"/>
              <a:ext cx="10001250" cy="914400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无人机在医疗救援中的应用</a:t>
              </a:r>
            </a:p>
          </p:txBody>
        </p:sp>
      </p:grpSp>
    </p:spTree>
  </p:cSld>
  <p:clrMapOvr>
    <a:masterClrMapping/>
  </p:clrMapOvr>
  <p:transition/>
  <p:timing/>
</p:sld>
</file>

<file path=ppt/slides/slide1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 dpi="0" rotWithShape="1">
          <a:blip r:embed="rId2">
            <a:alphaModFix/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Group 2"/>
          <p:cNvGrpSpPr/>
          <p:nvPr/>
        </p:nvGrpSpPr>
        <p:grpSpPr>
          <a:xfrm>
            <a:off x="4370921" y="1670137"/>
            <a:ext cx="3450158" cy="1322592"/>
            <a:chOff x="4370921" y="1670137"/>
            <a:chExt cx="3450158" cy="1322592"/>
          </a:xfrm>
        </p:grpSpPr>
        <p:sp>
          <p:nvSpPr>
            <p:cNvPr id="3" name="TextBox 3"/>
            <p:cNvSpPr txBox="1"/>
            <p:nvPr/>
          </p:nvSpPr>
          <p:spPr>
            <a:xfrm>
              <a:off x="4370921" y="1670137"/>
              <a:ext cx="3450158" cy="1322592"/>
            </a:xfrm>
            <a:prstGeom prst="rect">
              <a:avLst/>
            </a:prstGeom>
          </p:spPr>
          <p:txBody>
            <a:bodyPr vert="horz" wrap="square" lIns="66008" tIns="33052" rIns="66008" bIns="33052" rtlCol="0" anchor="t" anchorCtr="0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9600" b="1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05</a:t>
              </a:r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2815553" y="3149915"/>
            <a:ext cx="6560893" cy="1721157"/>
          </a:xfrm>
          <a:prstGeom prst="rect">
            <a:avLst/>
          </a:prstGeom>
        </p:spPr>
        <p:txBody>
          <a:bodyPr vert="horz" wrap="square" lIns="91440" tIns="45720" rIns="91440" bIns="45720" rtlCol="0" anchor="t" anchorCtr="1">
            <a:normAutofit/>
          </a:bodyPr>
          <a:lstStyle/>
          <a:p>
            <a:pPr algn="ctr">
              <a:lnSpc>
                <a:spcPct val="120000"/>
              </a:lnSpc>
              <a:spcBef>
                <a:spcPts val="375"/>
              </a:spcBef>
            </a:pPr>
            <a:r>
              <a:rPr lang="en-US" sz="36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飞行事故案例分析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5017700" y="1098427"/>
            <a:ext cx="2156600" cy="638034"/>
            <a:chOff x="5017700" y="1098427"/>
            <a:chExt cx="2156600" cy="638034"/>
          </a:xfrm>
        </p:grpSpPr>
        <p:sp>
          <p:nvSpPr>
            <p:cNvPr id="6" name="TextBox 6"/>
            <p:cNvSpPr txBox="1"/>
            <p:nvPr/>
          </p:nvSpPr>
          <p:spPr>
            <a:xfrm>
              <a:off x="5017700" y="1098427"/>
              <a:ext cx="2156600" cy="638034"/>
            </a:xfrm>
            <a:prstGeom prst="rect">
              <a:avLst/>
            </a:prstGeom>
          </p:spPr>
          <p:txBody>
            <a:bodyPr vert="horz" wrap="square" lIns="66008" tIns="33052" rIns="66008" bIns="33052" rtlCol="0" anchor="ctr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25" b="1">
                  <a:solidFill>
                    <a:srgbClr val="5CA5F4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CHAPTER</a:t>
              </a:r>
            </a:p>
          </p:txBody>
        </p:sp>
      </p:grpSp>
    </p:spTree>
  </p:cSld>
  <p:clrMapOvr>
    <a:masterClrMapping/>
  </p:clrMapOvr>
  <p:transition/>
  <p:timing/>
</p:sld>
</file>

<file path=ppt/slides/slide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 dpi="0" rotWithShape="1">
          <a:blip r:embed="rId2">
            <a:alphaModFix/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315579" y="1400762"/>
            <a:ext cx="1851660" cy="114584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l">
              <a:defRPr/>
            </a:pPr>
            <a:r>
              <a:rPr lang="en-US" sz="4500" b="1">
                <a:solidFill>
                  <a:srgbClr val="FFFFFF">
                    <a:alpha val="100000"/>
                  </a:srgbClr>
                </a:solidFill>
                <a:latin typeface="微软雅黑"/>
                <a:ea typeface="微软雅黑"/>
                <a:cs typeface="微软雅黑"/>
              </a:rPr>
              <a:t>目录</a:t>
            </a:r>
            <a:endParaRPr lang="en-US" sz="1100"/>
          </a:p>
        </p:txBody>
      </p:sp>
      <p:sp>
        <p:nvSpPr>
          <p:cNvPr id="4" name="AutoShape 4"/>
          <p:cNvSpPr/>
          <p:nvPr/>
        </p:nvSpPr>
        <p:spPr>
          <a:xfrm>
            <a:off x="1381903" y="1114301"/>
            <a:ext cx="3256160" cy="57292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sz="1800" b="1">
                <a:solidFill>
                  <a:srgbClr val="5CA5F4">
                    <a:alpha val="100000"/>
                  </a:srgbClr>
                </a:solidFill>
                <a:latin typeface="微软雅黑"/>
                <a:ea typeface="微软雅黑"/>
                <a:cs typeface="微软雅黑"/>
              </a:rPr>
              <a:t>CONTENTS</a:t>
            </a:r>
            <a:endParaRPr lang="en-US" sz="1100"/>
          </a:p>
        </p:txBody>
      </p:sp>
      <p:sp>
        <p:nvSpPr>
          <p:cNvPr id="5" name="TextBox 5"/>
          <p:cNvSpPr txBox="1"/>
          <p:nvPr/>
        </p:nvSpPr>
        <p:spPr>
          <a:xfrm>
            <a:off x="4147367" y="948549"/>
            <a:ext cx="6449687" cy="496090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marL="203200" lvl="0" indent="-203200" algn="l">
              <a:lnSpc>
                <a:spcPct val="140000"/>
              </a:lnSpc>
              <a:spcBef>
                <a:spcPts val="375"/>
              </a:spcBef>
              <a:buFont typeface="Arial"/>
              <a:buChar char="•"/>
            </a:pPr>
            <a:r>
              <a:rPr lang="en-US" sz="24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无人机事故概述</a:t>
            </a:r>
          </a:p>
          <a:p>
            <a:pPr marL="203200" lvl="0" indent="-203200" algn="l">
              <a:lnSpc>
                <a:spcPct val="140000"/>
              </a:lnSpc>
              <a:spcBef>
                <a:spcPts val="375"/>
              </a:spcBef>
              <a:buFont typeface="Arial"/>
              <a:buChar char="•"/>
            </a:pPr>
            <a:r>
              <a:rPr lang="en-US" sz="24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飞行事故应急处理</a:t>
            </a:r>
          </a:p>
          <a:p>
            <a:pPr marL="203200" lvl="0" indent="-203200" algn="l">
              <a:lnSpc>
                <a:spcPct val="140000"/>
              </a:lnSpc>
              <a:spcBef>
                <a:spcPts val="375"/>
              </a:spcBef>
              <a:buFont typeface="Arial"/>
              <a:buChar char="•"/>
            </a:pPr>
            <a:r>
              <a:rPr lang="en-US" sz="24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无人机事故预防与控制</a:t>
            </a:r>
          </a:p>
          <a:p>
            <a:pPr marL="203200" lvl="0" indent="-203200" algn="l">
              <a:lnSpc>
                <a:spcPct val="140000"/>
              </a:lnSpc>
              <a:spcBef>
                <a:spcPts val="375"/>
              </a:spcBef>
              <a:buFont typeface="Arial"/>
              <a:buChar char="•"/>
            </a:pPr>
            <a:r>
              <a:rPr lang="en-US" sz="24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无人机在应急救援领域的应用</a:t>
            </a:r>
          </a:p>
          <a:p>
            <a:pPr marL="203200" lvl="0" indent="-203200" algn="l">
              <a:lnSpc>
                <a:spcPct val="140000"/>
              </a:lnSpc>
              <a:spcBef>
                <a:spcPts val="375"/>
              </a:spcBef>
              <a:buFont typeface="Arial"/>
              <a:buChar char="•"/>
            </a:pPr>
            <a:r>
              <a:rPr lang="en-US" sz="24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飞行事故案例分析</a:t>
            </a:r>
          </a:p>
          <a:p>
            <a:pPr marL="203200" lvl="0" indent="-203200" algn="l">
              <a:lnSpc>
                <a:spcPct val="140000"/>
              </a:lnSpc>
              <a:spcBef>
                <a:spcPts val="375"/>
              </a:spcBef>
              <a:buFont typeface="Arial"/>
              <a:buChar char="•"/>
            </a:pPr>
            <a:r>
              <a:rPr lang="en-US" sz="24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未来展望与研究方向</a:t>
            </a:r>
          </a:p>
        </p:txBody>
      </p:sp>
    </p:spTree>
  </p:cSld>
  <p:clrMapOvr>
    <a:masterClrMapping/>
  </p:clrMapOvr>
  <p:transition/>
  <p:timing/>
</p:sld>
</file>

<file path=ppt/slides/slide2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 dpi="0" rotWithShape="1">
          <a:blip r:embed="rId5">
            <a:alphaModFix/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AutoShape 2"/>
          <p:cNvSpPr/>
          <p:nvPr/>
        </p:nvSpPr>
        <p:spPr>
          <a:xfrm>
            <a:off x="3485416" y="3075841"/>
            <a:ext cx="1954703" cy="1969616"/>
          </a:xfrm>
          <a:prstGeom prst="ellipse">
            <a:avLst/>
          </a:prstGeom>
          <a:solidFill>
            <a:schemeClr val="accent2">
              <a:alpha val="100000"/>
            </a:schemeClr>
          </a:solidFill>
        </p:spPr>
        <p:txBody>
          <a:bodyPr/>
          <a:lstStyle/>
          <a:p/>
        </p:txBody>
      </p:sp>
      <p:sp>
        <p:nvSpPr>
          <p:cNvPr id="3" name="AutoShape 3"/>
          <p:cNvSpPr/>
          <p:nvPr/>
        </p:nvSpPr>
        <p:spPr>
          <a:xfrm>
            <a:off x="5660673" y="3426081"/>
            <a:ext cx="2699191" cy="2719784"/>
          </a:xfrm>
          <a:prstGeom prst="ellipse">
            <a:avLst/>
          </a:prstGeom>
          <a:solidFill>
            <a:schemeClr val="accent2">
              <a:alpha val="100000"/>
            </a:schemeClr>
          </a:solidFill>
        </p:spPr>
        <p:txBody>
          <a:bodyPr/>
          <a:lstStyle/>
          <a:p/>
        </p:txBody>
      </p:sp>
      <p:sp>
        <p:nvSpPr>
          <p:cNvPr id="4" name="AutoShape 4"/>
          <p:cNvSpPr/>
          <p:nvPr/>
        </p:nvSpPr>
        <p:spPr>
          <a:xfrm>
            <a:off x="5288494" y="1513149"/>
            <a:ext cx="1721774" cy="1721774"/>
          </a:xfrm>
          <a:prstGeom prst="ellipse">
            <a:avLst/>
          </a:prstGeom>
          <a:solidFill>
            <a:schemeClr val="accent2">
              <a:alpha val="100000"/>
            </a:schemeClr>
          </a:solidFill>
        </p:spPr>
        <p:txBody>
          <a:bodyPr/>
          <a:lstStyle/>
          <a:p/>
        </p:txBody>
      </p:sp>
      <p:sp>
        <p:nvSpPr>
          <p:cNvPr id="5" name="TextBox 5"/>
          <p:cNvSpPr txBox="1"/>
          <p:nvPr/>
        </p:nvSpPr>
        <p:spPr>
          <a:xfrm>
            <a:off x="280421" y="2711491"/>
            <a:ext cx="3039989" cy="1257300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某无人机在禁飞区域飞行，与民航客机发生碰撞，造成严重事故。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l="16000" r="16000"/>
          <a:stretch>
            <a:fillRect/>
          </a:stretch>
        </p:blipFill>
        <p:spPr>
          <a:xfrm>
            <a:off x="5399254" y="1623909"/>
            <a:ext cx="1500254" cy="1500254"/>
          </a:xfrm>
          <a:prstGeom prst="ellipse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13814" y="2226284"/>
            <a:ext cx="2703493" cy="398526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r">
              <a:lnSpc>
                <a:spcPct val="77000"/>
              </a:lnSpc>
            </a:pPr>
            <a:r>
              <a:rPr lang="en-US" sz="2325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案例一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00757" y="1971492"/>
            <a:ext cx="3121877" cy="1287399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无人机操作员在飞行过程中失去控制，无人机坠毁导致人员伤亡。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00757" y="1513149"/>
            <a:ext cx="2703493" cy="398526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77000"/>
              </a:lnSpc>
            </a:pPr>
            <a:r>
              <a:rPr lang="en-US" sz="2325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案例二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 t="17792" b="17792"/>
          <a:stretch>
            <a:fillRect/>
          </a:stretch>
        </p:blipFill>
        <p:spPr>
          <a:xfrm>
            <a:off x="5820154" y="3595858"/>
            <a:ext cx="2380229" cy="2380229"/>
          </a:xfrm>
          <a:prstGeom prst="ellipse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 l="16667" r="16667"/>
          <a:stretch>
            <a:fillRect/>
          </a:stretch>
        </p:blipFill>
        <p:spPr>
          <a:xfrm>
            <a:off x="3637042" y="3234923"/>
            <a:ext cx="1651452" cy="1651452"/>
          </a:xfrm>
          <a:prstGeom prst="ellipse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621512" y="4777233"/>
            <a:ext cx="3219450" cy="1257300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无人机电池故障导致突然坠落，造成地面人员受伤。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621512" y="4318890"/>
            <a:ext cx="2703493" cy="398526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77000"/>
              </a:lnSpc>
            </a:pPr>
            <a:r>
              <a:rPr lang="en-US" sz="2325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案例三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id="15" name="AutoShape 15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16" name="AutoShape 16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17" name="AutoShape 17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18" name="AutoShape 18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19" name="AutoShape 19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20" name="AutoShape 20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21" name="AutoShape 21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22" name="AutoShape 22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23" name="AutoShape 23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24" name="AutoShape 24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25" name="AutoShape 25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26" name="AutoShape 26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27" name="AutoShape 27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28" name="AutoShape 28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29" name="AutoShape 29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30" name="AutoShape 30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31" name="AutoShape 31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32" name="AutoShape 32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33" name="AutoShape 33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34" name="AutoShape 34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35" name="TextBox 35"/>
            <p:cNvSpPr txBox="1"/>
            <p:nvPr/>
          </p:nvSpPr>
          <p:spPr>
            <a:xfrm>
              <a:off x="1094842" y="93878"/>
              <a:ext cx="10001250" cy="914400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国内飞行事故案例</a:t>
              </a:r>
            </a:p>
          </p:txBody>
        </p:sp>
      </p:grpSp>
    </p:spTree>
  </p:cSld>
  <p:clrMapOvr>
    <a:masterClrMapping/>
  </p:clrMapOvr>
  <p:transition/>
  <p:timing/>
</p:sld>
</file>

<file path=ppt/slides/slide2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 dpi="0" rotWithShape="1">
          <a:blip r:embed="rId3">
            <a:alphaModFix/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Group 2"/>
          <p:cNvGrpSpPr/>
          <p:nvPr/>
        </p:nvGrpSpPr>
        <p:grpSpPr>
          <a:xfrm>
            <a:off x="5982796" y="3116804"/>
            <a:ext cx="5783287" cy="1160526"/>
            <a:chOff x="5982796" y="3116804"/>
            <a:chExt cx="5783287" cy="1160526"/>
          </a:xfrm>
        </p:grpSpPr>
        <p:sp>
          <p:nvSpPr>
            <p:cNvPr id="3" name="TextBox 3"/>
            <p:cNvSpPr txBox="1"/>
            <p:nvPr/>
          </p:nvSpPr>
          <p:spPr>
            <a:xfrm>
              <a:off x="5982796" y="3116804"/>
              <a:ext cx="4521094" cy="398526"/>
            </a:xfrm>
            <a:prstGeom prst="rect">
              <a:avLst/>
            </a:prstGeom>
          </p:spPr>
          <p:txBody>
            <a:bodyPr vert="horz" wrap="square" lIns="114300" tIns="57150" rIns="114300" bIns="57150" rtlCol="0" anchor="t" anchorCtr="0">
              <a:spAutoFit/>
            </a:bodyPr>
            <a:lstStyle/>
            <a:p>
              <a:pPr>
                <a:lnSpc>
                  <a:spcPct val="77000"/>
                </a:lnSpc>
              </a:pPr>
              <a:r>
                <a:rPr lang="en-US" sz="2325" b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案例二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5982796" y="3575147"/>
              <a:ext cx="5783287" cy="702183"/>
            </a:xfrm>
            <a:prstGeom prst="rect">
              <a:avLst/>
            </a:prstGeom>
          </p:spPr>
          <p:txBody>
            <a:bodyPr vert="horz" wrap="square" lIns="114300" tIns="57150" rIns="114300" bIns="57150" rtlCol="0" anchor="t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500">
                  <a:solidFill>
                    <a:schemeClr val="dk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欧洲某国无人机与客机相撞，造成大量乘客死亡。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982796" y="4769459"/>
            <a:ext cx="5783287" cy="1160526"/>
            <a:chOff x="5982796" y="4769459"/>
            <a:chExt cx="5783287" cy="1160526"/>
          </a:xfrm>
        </p:grpSpPr>
        <p:sp>
          <p:nvSpPr>
            <p:cNvPr id="6" name="TextBox 6"/>
            <p:cNvSpPr txBox="1"/>
            <p:nvPr/>
          </p:nvSpPr>
          <p:spPr>
            <a:xfrm>
              <a:off x="5982796" y="4769459"/>
              <a:ext cx="4521094" cy="398526"/>
            </a:xfrm>
            <a:prstGeom prst="rect">
              <a:avLst/>
            </a:prstGeom>
          </p:spPr>
          <p:txBody>
            <a:bodyPr vert="horz" wrap="square" lIns="114300" tIns="57150" rIns="114300" bIns="57150" rtlCol="0" anchor="t" anchorCtr="0">
              <a:spAutoFit/>
            </a:bodyPr>
            <a:lstStyle/>
            <a:p>
              <a:pPr>
                <a:lnSpc>
                  <a:spcPct val="77000"/>
                </a:lnSpc>
              </a:pPr>
              <a:r>
                <a:rPr lang="en-US" sz="2325" b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案例三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5982796" y="5227802"/>
              <a:ext cx="5783287" cy="702183"/>
            </a:xfrm>
            <a:prstGeom prst="rect">
              <a:avLst/>
            </a:prstGeom>
          </p:spPr>
          <p:txBody>
            <a:bodyPr vert="horz" wrap="square" lIns="114300" tIns="57150" rIns="114300" bIns="57150" rtlCol="0" anchor="t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500">
                  <a:solidFill>
                    <a:schemeClr val="dk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澳大利亚无人机干扰民航航班起降，导致机场关闭。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982796" y="1468163"/>
            <a:ext cx="4521094" cy="398526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77000"/>
              </a:lnSpc>
            </a:pPr>
            <a:r>
              <a:rPr lang="en-US" sz="2325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案例一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82796" y="1926506"/>
            <a:ext cx="5700871" cy="702183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美国某无人机在军事基地附近飞行，被美军战机击落，引发外交纠纷。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 l="16917" r="16917"/>
          <a:stretch>
            <a:fillRect/>
          </a:stretch>
        </p:blipFill>
        <p:spPr>
          <a:xfrm>
            <a:off x="869006" y="1293634"/>
            <a:ext cx="4563024" cy="4563025"/>
          </a:xfrm>
          <a:prstGeom prst="diamond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id="12" name="AutoShape 12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13" name="AutoShape 13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14" name="AutoShape 14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15" name="AutoShape 15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16" name="AutoShape 16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17" name="AutoShape 17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18" name="AutoShape 18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19" name="AutoShape 19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20" name="AutoShape 20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21" name="AutoShape 21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22" name="AutoShape 22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23" name="AutoShape 23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24" name="AutoShape 24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25" name="AutoShape 25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26" name="AutoShape 26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27" name="AutoShape 27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28" name="AutoShape 28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29" name="AutoShape 29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30" name="AutoShape 30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31" name="AutoShape 31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32" name="TextBox 32"/>
            <p:cNvSpPr txBox="1"/>
            <p:nvPr/>
          </p:nvSpPr>
          <p:spPr>
            <a:xfrm>
              <a:off x="1094842" y="93878"/>
              <a:ext cx="10001250" cy="914400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国际飞行事故案例</a:t>
              </a:r>
            </a:p>
          </p:txBody>
        </p:sp>
      </p:grpSp>
    </p:spTree>
  </p:cSld>
  <p:clrMapOvr>
    <a:masterClrMapping/>
  </p:clrMapOvr>
  <p:transition/>
  <p:timing/>
</p:sld>
</file>

<file path=ppt/slides/slide2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 dpi="0" rotWithShape="1">
          <a:blip r:embed="rId6">
            <a:alphaModFix/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AutoShape 2"/>
          <p:cNvSpPr/>
          <p:nvPr/>
        </p:nvSpPr>
        <p:spPr>
          <a:xfrm>
            <a:off x="869006" y="4720386"/>
            <a:ext cx="2415272" cy="370409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>
              <a:defRPr/>
            </a:pPr>
            <a:r>
              <a:rPr lang="en-US" sz="1575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总结</a:t>
            </a:r>
            <a:endParaRPr lang="en-US" sz="1100"/>
          </a:p>
        </p:txBody>
      </p:sp>
      <p:sp>
        <p:nvSpPr>
          <p:cNvPr id="3" name="AutoShape 3"/>
          <p:cNvSpPr/>
          <p:nvPr/>
        </p:nvSpPr>
        <p:spPr>
          <a:xfrm>
            <a:off x="3575643" y="4720386"/>
            <a:ext cx="2415272" cy="370409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>
              <a:defRPr/>
            </a:pPr>
            <a:r>
              <a:rPr lang="en-US" sz="1575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教训一</a:t>
            </a:r>
            <a:endParaRPr lang="en-US" sz="1100"/>
          </a:p>
        </p:txBody>
      </p:sp>
      <p:sp>
        <p:nvSpPr>
          <p:cNvPr id="4" name="AutoShape 4"/>
          <p:cNvSpPr/>
          <p:nvPr/>
        </p:nvSpPr>
        <p:spPr>
          <a:xfrm>
            <a:off x="6220535" y="4720386"/>
            <a:ext cx="2415272" cy="370409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>
              <a:defRPr/>
            </a:pPr>
            <a:r>
              <a:rPr lang="en-US" sz="1575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教训二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>
            <a:off x="8927174" y="4720386"/>
            <a:ext cx="2415272" cy="370409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>
              <a:defRPr/>
            </a:pPr>
            <a:r>
              <a:rPr lang="en-US" sz="1575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教训三</a:t>
            </a:r>
            <a:endParaRPr lang="en-US" sz="1100"/>
          </a:p>
        </p:txBody>
      </p:sp>
      <p:grpSp>
        <p:nvGrpSpPr>
          <p:cNvPr id="6" name="Group 6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id="7" name="AutoShape 7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8" name="AutoShape 8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9" name="AutoShape 9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10" name="AutoShape 10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11" name="AutoShape 11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12" name="AutoShape 12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13" name="AutoShape 13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14" name="AutoShape 14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15" name="AutoShape 15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16" name="AutoShape 16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17" name="AutoShape 17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18" name="AutoShape 18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19" name="AutoShape 19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20" name="AutoShape 20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21" name="AutoShape 21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22" name="AutoShape 22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23" name="AutoShape 23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24" name="AutoShape 24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25" name="AutoShape 25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26" name="AutoShape 26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27" name="TextBox 27"/>
            <p:cNvSpPr txBox="1"/>
            <p:nvPr/>
          </p:nvSpPr>
          <p:spPr>
            <a:xfrm>
              <a:off x="1094842" y="93878"/>
              <a:ext cx="10001250" cy="914400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飞行事故案例总结与教训吸取</a:t>
              </a:r>
            </a:p>
          </p:txBody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2"/>
          <a:srcRect l="16506" r="16506"/>
          <a:stretch>
            <a:fillRect/>
          </a:stretch>
        </p:blipFill>
        <p:spPr>
          <a:xfrm>
            <a:off x="892584" y="1337857"/>
            <a:ext cx="2465519" cy="2459823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3"/>
          <a:srcRect l="19716" r="19716"/>
          <a:stretch>
            <a:fillRect/>
          </a:stretch>
        </p:blipFill>
        <p:spPr>
          <a:xfrm>
            <a:off x="3570781" y="1337857"/>
            <a:ext cx="2465519" cy="2459823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4"/>
          <a:srcRect l="23940" r="23940"/>
          <a:stretch>
            <a:fillRect/>
          </a:stretch>
        </p:blipFill>
        <p:spPr>
          <a:xfrm>
            <a:off x="6248977" y="1337857"/>
            <a:ext cx="2465519" cy="2459823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5"/>
          <a:srcRect l="15665" r="15665"/>
          <a:stretch>
            <a:fillRect/>
          </a:stretch>
        </p:blipFill>
        <p:spPr>
          <a:xfrm>
            <a:off x="8927174" y="1337857"/>
            <a:ext cx="2465519" cy="2459823"/>
          </a:xfrm>
          <a:prstGeom prst="rect">
            <a:avLst/>
          </a:prstGeom>
        </p:spPr>
      </p:pic>
      <p:sp>
        <p:nvSpPr>
          <p:cNvPr id="32" name="AutoShape 32"/>
          <p:cNvSpPr/>
          <p:nvPr/>
        </p:nvSpPr>
        <p:spPr>
          <a:xfrm>
            <a:off x="1410969" y="3111016"/>
            <a:ext cx="1428750" cy="1428750"/>
          </a:xfrm>
          <a:prstGeom prst="rect">
            <a:avLst/>
          </a:prstGeom>
          <a:solidFill>
            <a:schemeClr val="accent1">
              <a:alpha val="72250"/>
            </a:schemeClr>
          </a:solidFill>
        </p:spPr>
        <p:txBody>
          <a:bodyPr/>
          <a:lstStyle/>
          <a:p/>
        </p:txBody>
      </p:sp>
      <p:sp>
        <p:nvSpPr>
          <p:cNvPr id="33" name="AutoShape 33"/>
          <p:cNvSpPr/>
          <p:nvPr/>
        </p:nvSpPr>
        <p:spPr>
          <a:xfrm>
            <a:off x="4089165" y="3111016"/>
            <a:ext cx="1428750" cy="1428750"/>
          </a:xfrm>
          <a:prstGeom prst="rect">
            <a:avLst/>
          </a:prstGeom>
          <a:solidFill>
            <a:schemeClr val="accent1">
              <a:lumMod val="50000"/>
              <a:alpha val="85000"/>
            </a:schemeClr>
          </a:solidFill>
        </p:spPr>
        <p:txBody>
          <a:bodyPr/>
          <a:lstStyle/>
          <a:p/>
        </p:txBody>
      </p:sp>
      <p:sp>
        <p:nvSpPr>
          <p:cNvPr id="34" name="AutoShape 34"/>
          <p:cNvSpPr/>
          <p:nvPr/>
        </p:nvSpPr>
        <p:spPr>
          <a:xfrm>
            <a:off x="9445558" y="3111016"/>
            <a:ext cx="1428750" cy="1428750"/>
          </a:xfrm>
          <a:prstGeom prst="rect">
            <a:avLst/>
          </a:prstGeom>
          <a:solidFill>
            <a:schemeClr val="accent1">
              <a:lumMod val="50000"/>
              <a:alpha val="85000"/>
            </a:schemeClr>
          </a:solidFill>
        </p:spPr>
        <p:txBody>
          <a:bodyPr/>
          <a:lstStyle/>
          <a:p/>
        </p:txBody>
      </p:sp>
      <p:sp>
        <p:nvSpPr>
          <p:cNvPr id="35" name="AutoShape 35"/>
          <p:cNvSpPr/>
          <p:nvPr/>
        </p:nvSpPr>
        <p:spPr>
          <a:xfrm>
            <a:off x="6767362" y="3111016"/>
            <a:ext cx="1428750" cy="1428750"/>
          </a:xfrm>
          <a:prstGeom prst="rect">
            <a:avLst/>
          </a:prstGeom>
          <a:solidFill>
            <a:schemeClr val="accent1">
              <a:alpha val="85000"/>
            </a:schemeClr>
          </a:solidFill>
        </p:spPr>
        <p:txBody>
          <a:bodyPr/>
          <a:lstStyle/>
          <a:p/>
        </p:txBody>
      </p:sp>
      <p:sp>
        <p:nvSpPr>
          <p:cNvPr id="36" name="TextBox 36"/>
          <p:cNvSpPr txBox="1"/>
          <p:nvPr/>
        </p:nvSpPr>
        <p:spPr>
          <a:xfrm>
            <a:off x="1441168" y="3500231"/>
            <a:ext cx="1368351" cy="68199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6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121550" y="3500231"/>
            <a:ext cx="1363980" cy="68199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6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799747" y="3500231"/>
            <a:ext cx="1363980" cy="68199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6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477944" y="3500231"/>
            <a:ext cx="1363980" cy="68199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6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04</a:t>
            </a:r>
          </a:p>
        </p:txBody>
      </p:sp>
      <p:sp>
        <p:nvSpPr>
          <p:cNvPr id="40" name="AutoShape 40"/>
          <p:cNvSpPr/>
          <p:nvPr/>
        </p:nvSpPr>
        <p:spPr>
          <a:xfrm>
            <a:off x="917707" y="5153111"/>
            <a:ext cx="2415273" cy="999925"/>
          </a:xfrm>
          <a:prstGeom prst="rect">
            <a:avLst/>
          </a:prstGeom>
        </p:spPr>
        <p:txBody>
          <a:bodyPr vert="horz" wrap="square" lIns="91440" tIns="45720" rIns="91440" bIns="45720" rtlCol="0" anchor="t" anchorCtr="1">
            <a:noAutofit/>
          </a:bodyPr>
          <a:lstStyle/>
          <a:p>
            <a:pPr algn="ctr">
              <a:lnSpc>
                <a:spcPct val="140000"/>
              </a:lnSpc>
              <a:spcBef>
                <a:spcPct val="0"/>
              </a:spcBef>
              <a:defRPr/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飞行事故的发生往往与操作不当、设备故障、非法飞行等因素有关。</a:t>
            </a:r>
            <a:endParaRPr lang="en-US" sz="1100"/>
          </a:p>
        </p:txBody>
      </p:sp>
      <p:sp>
        <p:nvSpPr>
          <p:cNvPr id="41" name="AutoShape 41"/>
          <p:cNvSpPr/>
          <p:nvPr/>
        </p:nvSpPr>
        <p:spPr>
          <a:xfrm>
            <a:off x="3595904" y="5153111"/>
            <a:ext cx="2415273" cy="999925"/>
          </a:xfrm>
          <a:prstGeom prst="rect">
            <a:avLst/>
          </a:prstGeom>
        </p:spPr>
        <p:txBody>
          <a:bodyPr vert="horz" wrap="square" lIns="91440" tIns="45720" rIns="91440" bIns="45720" rtlCol="0" anchor="t" anchorCtr="1">
            <a:noAutofit/>
          </a:bodyPr>
          <a:lstStyle/>
          <a:p>
            <a:pPr algn="ctr">
              <a:lnSpc>
                <a:spcPct val="140000"/>
              </a:lnSpc>
              <a:spcBef>
                <a:spcPct val="0"/>
              </a:spcBef>
              <a:defRPr/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加强无人机操作员的培训和监管，提高安全意识和技术水平。</a:t>
            </a:r>
            <a:endParaRPr lang="en-US" sz="1100"/>
          </a:p>
        </p:txBody>
      </p:sp>
      <p:sp>
        <p:nvSpPr>
          <p:cNvPr id="42" name="AutoShape 42"/>
          <p:cNvSpPr/>
          <p:nvPr/>
        </p:nvSpPr>
        <p:spPr>
          <a:xfrm>
            <a:off x="6274100" y="5153111"/>
            <a:ext cx="2415273" cy="999925"/>
          </a:xfrm>
          <a:prstGeom prst="rect">
            <a:avLst/>
          </a:prstGeom>
        </p:spPr>
        <p:txBody>
          <a:bodyPr vert="horz" wrap="square" lIns="91440" tIns="45720" rIns="91440" bIns="45720" rtlCol="0" anchor="t" anchorCtr="1">
            <a:noAutofit/>
          </a:bodyPr>
          <a:lstStyle/>
          <a:p>
            <a:pPr algn="ctr">
              <a:lnSpc>
                <a:spcPct val="140000"/>
              </a:lnSpc>
              <a:spcBef>
                <a:spcPct val="0"/>
              </a:spcBef>
              <a:defRPr/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加强无人机设备的维护和检测，确保设备性能良好。</a:t>
            </a:r>
            <a:endParaRPr lang="en-US" sz="1100"/>
          </a:p>
        </p:txBody>
      </p:sp>
      <p:sp>
        <p:nvSpPr>
          <p:cNvPr id="43" name="AutoShape 43"/>
          <p:cNvSpPr/>
          <p:nvPr/>
        </p:nvSpPr>
        <p:spPr>
          <a:xfrm>
            <a:off x="8952297" y="5153111"/>
            <a:ext cx="2415273" cy="999925"/>
          </a:xfrm>
          <a:prstGeom prst="rect">
            <a:avLst/>
          </a:prstGeom>
        </p:spPr>
        <p:txBody>
          <a:bodyPr vert="horz" wrap="square" lIns="91440" tIns="45720" rIns="91440" bIns="45720" rtlCol="0" anchor="t" anchorCtr="1">
            <a:noAutofit/>
          </a:bodyPr>
          <a:lstStyle/>
          <a:p>
            <a:pPr algn="ctr">
              <a:lnSpc>
                <a:spcPct val="140000"/>
              </a:lnSpc>
              <a:spcBef>
                <a:spcPct val="0"/>
              </a:spcBef>
              <a:defRPr/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建立完善的法律法规和监管体系，对非法飞行行为进行严厉打击。</a:t>
            </a:r>
            <a:endParaRPr lang="en-US" sz="1100"/>
          </a:p>
        </p:txBody>
      </p:sp>
    </p:spTree>
  </p:cSld>
  <p:clrMapOvr>
    <a:masterClrMapping/>
  </p:clrMapOvr>
  <p:transition/>
  <p:timing/>
</p:sld>
</file>

<file path=ppt/slides/slide2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 dpi="0" rotWithShape="1">
          <a:blip r:embed="rId2">
            <a:alphaModFix/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Group 2"/>
          <p:cNvGrpSpPr/>
          <p:nvPr/>
        </p:nvGrpSpPr>
        <p:grpSpPr>
          <a:xfrm>
            <a:off x="4370921" y="1670137"/>
            <a:ext cx="3450158" cy="1322592"/>
            <a:chOff x="4370921" y="1670137"/>
            <a:chExt cx="3450158" cy="1322592"/>
          </a:xfrm>
        </p:grpSpPr>
        <p:sp>
          <p:nvSpPr>
            <p:cNvPr id="3" name="TextBox 3"/>
            <p:cNvSpPr txBox="1"/>
            <p:nvPr/>
          </p:nvSpPr>
          <p:spPr>
            <a:xfrm>
              <a:off x="4370921" y="1670137"/>
              <a:ext cx="3450158" cy="1322592"/>
            </a:xfrm>
            <a:prstGeom prst="rect">
              <a:avLst/>
            </a:prstGeom>
          </p:spPr>
          <p:txBody>
            <a:bodyPr vert="horz" wrap="square" lIns="66008" tIns="33052" rIns="66008" bIns="33052" rtlCol="0" anchor="t" anchorCtr="0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9600" b="1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06</a:t>
              </a:r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2815553" y="3149915"/>
            <a:ext cx="6560893" cy="1721157"/>
          </a:xfrm>
          <a:prstGeom prst="rect">
            <a:avLst/>
          </a:prstGeom>
        </p:spPr>
        <p:txBody>
          <a:bodyPr vert="horz" wrap="square" lIns="91440" tIns="45720" rIns="91440" bIns="45720" rtlCol="0" anchor="t" anchorCtr="1">
            <a:normAutofit/>
          </a:bodyPr>
          <a:lstStyle/>
          <a:p>
            <a:pPr algn="ctr">
              <a:lnSpc>
                <a:spcPct val="120000"/>
              </a:lnSpc>
              <a:spcBef>
                <a:spcPts val="375"/>
              </a:spcBef>
            </a:pPr>
            <a:r>
              <a:rPr lang="en-US" sz="36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未来展望与研究方向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5017700" y="1098427"/>
            <a:ext cx="2156600" cy="638034"/>
            <a:chOff x="5017700" y="1098427"/>
            <a:chExt cx="2156600" cy="638034"/>
          </a:xfrm>
        </p:grpSpPr>
        <p:sp>
          <p:nvSpPr>
            <p:cNvPr id="6" name="TextBox 6"/>
            <p:cNvSpPr txBox="1"/>
            <p:nvPr/>
          </p:nvSpPr>
          <p:spPr>
            <a:xfrm>
              <a:off x="5017700" y="1098427"/>
              <a:ext cx="2156600" cy="638034"/>
            </a:xfrm>
            <a:prstGeom prst="rect">
              <a:avLst/>
            </a:prstGeom>
          </p:spPr>
          <p:txBody>
            <a:bodyPr vert="horz" wrap="square" lIns="66008" tIns="33052" rIns="66008" bIns="33052" rtlCol="0" anchor="ctr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25" b="1">
                  <a:solidFill>
                    <a:srgbClr val="5CA5F4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CHAPTER</a:t>
              </a:r>
            </a:p>
          </p:txBody>
        </p:sp>
      </p:grpSp>
    </p:spTree>
  </p:cSld>
  <p:clrMapOvr>
    <a:masterClrMapping/>
  </p:clrMapOvr>
  <p:transition/>
  <p:timing/>
</p:sld>
</file>

<file path=ppt/slides/slide2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 dpi="0" rotWithShape="1">
          <a:blip r:embed="rId3">
            <a:alphaModFix/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/>
          </a:blip>
          <a:srcRect l="16667" r="16667"/>
          <a:stretch>
            <a:fillRect/>
          </a:stretch>
        </p:blipFill>
        <p:spPr>
          <a:xfrm>
            <a:off x="7092557" y="1559288"/>
            <a:ext cx="4492828" cy="4492828"/>
          </a:xfrm>
          <a:prstGeom prst="round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539110" y="1488377"/>
            <a:ext cx="1511760" cy="1373901"/>
          </a:xfrm>
          <a:custGeom>
            <a:rect l="l" t="t" r="r" b="b"/>
            <a:pathLst>
              <a:path w="1181062" h="1073360">
                <a:moveTo>
                  <a:pt x="0" y="0"/>
                </a:moveTo>
                <a:lnTo>
                  <a:pt x="1046892" y="0"/>
                </a:lnTo>
                <a:quadBezTo>
                  <a:pt x="1181062" y="0"/>
                  <a:pt x="1181062" y="134170"/>
                </a:quadBezTo>
                <a:lnTo>
                  <a:pt x="1181062" y="1073360"/>
                </a:lnTo>
                <a:lnTo>
                  <a:pt x="134170" y="1073360"/>
                </a:lnTo>
                <a:quadBezTo>
                  <a:pt x="0" y="1073360"/>
                  <a:pt x="0" y="939190"/>
                </a:quadBez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100000"/>
            </a:schemeClr>
          </a:solidFill>
        </p:spPr>
        <p:txBody>
          <a:bodyPr/>
          <a:lstStyle/>
          <a:p/>
        </p:txBody>
      </p:sp>
      <p:sp>
        <p:nvSpPr>
          <p:cNvPr id="4" name="TextBox 4"/>
          <p:cNvSpPr txBox="1"/>
          <p:nvPr/>
        </p:nvSpPr>
        <p:spPr>
          <a:xfrm>
            <a:off x="739477" y="1370655"/>
            <a:ext cx="1111026" cy="161544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775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</a:t>
            </a:r>
          </a:p>
        </p:txBody>
      </p:sp>
      <p:sp>
        <p:nvSpPr>
          <p:cNvPr id="5" name="Freeform 5"/>
          <p:cNvSpPr/>
          <p:nvPr/>
        </p:nvSpPr>
        <p:spPr>
          <a:xfrm>
            <a:off x="539110" y="3205847"/>
            <a:ext cx="1511760" cy="1373901"/>
          </a:xfrm>
          <a:custGeom>
            <a:rect l="l" t="t" r="r" b="b"/>
            <a:pathLst>
              <a:path w="1181062" h="1073360">
                <a:moveTo>
                  <a:pt x="0" y="0"/>
                </a:moveTo>
                <a:lnTo>
                  <a:pt x="1046892" y="0"/>
                </a:lnTo>
                <a:quadBezTo>
                  <a:pt x="1181062" y="0"/>
                  <a:pt x="1181062" y="134170"/>
                </a:quadBezTo>
                <a:lnTo>
                  <a:pt x="1181062" y="1073360"/>
                </a:lnTo>
                <a:lnTo>
                  <a:pt x="134170" y="1073360"/>
                </a:lnTo>
                <a:quadBezTo>
                  <a:pt x="0" y="1073360"/>
                  <a:pt x="0" y="939190"/>
                </a:quadBez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100000"/>
            </a:schemeClr>
          </a:solidFill>
        </p:spPr>
        <p:txBody>
          <a:bodyPr/>
          <a:lstStyle/>
          <a:p/>
        </p:txBody>
      </p:sp>
      <p:sp>
        <p:nvSpPr>
          <p:cNvPr id="6" name="TextBox 6"/>
          <p:cNvSpPr txBox="1"/>
          <p:nvPr/>
        </p:nvSpPr>
        <p:spPr>
          <a:xfrm>
            <a:off x="739477" y="3088125"/>
            <a:ext cx="1111026" cy="161544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775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</a:t>
            </a:r>
          </a:p>
        </p:txBody>
      </p:sp>
      <p:sp>
        <p:nvSpPr>
          <p:cNvPr id="7" name="Freeform 7"/>
          <p:cNvSpPr/>
          <p:nvPr/>
        </p:nvSpPr>
        <p:spPr>
          <a:xfrm>
            <a:off x="539110" y="4984278"/>
            <a:ext cx="1511760" cy="1373901"/>
          </a:xfrm>
          <a:custGeom>
            <a:rect l="l" t="t" r="r" b="b"/>
            <a:pathLst>
              <a:path w="1181062" h="1073360">
                <a:moveTo>
                  <a:pt x="0" y="0"/>
                </a:moveTo>
                <a:lnTo>
                  <a:pt x="1046892" y="0"/>
                </a:lnTo>
                <a:quadBezTo>
                  <a:pt x="1181062" y="0"/>
                  <a:pt x="1181062" y="134170"/>
                </a:quadBezTo>
                <a:lnTo>
                  <a:pt x="1181062" y="1073360"/>
                </a:lnTo>
                <a:lnTo>
                  <a:pt x="134170" y="1073360"/>
                </a:lnTo>
                <a:quadBezTo>
                  <a:pt x="0" y="1073360"/>
                  <a:pt x="0" y="939190"/>
                </a:quadBez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100000"/>
            </a:schemeClr>
          </a:solidFill>
        </p:spPr>
        <p:txBody>
          <a:bodyPr/>
          <a:lstStyle/>
          <a:p/>
        </p:txBody>
      </p:sp>
      <p:sp>
        <p:nvSpPr>
          <p:cNvPr id="8" name="TextBox 8"/>
          <p:cNvSpPr txBox="1"/>
          <p:nvPr/>
        </p:nvSpPr>
        <p:spPr>
          <a:xfrm>
            <a:off x="739477" y="4866556"/>
            <a:ext cx="1111026" cy="161544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775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48535" y="1715158"/>
            <a:ext cx="4235703" cy="134112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随着无人机技术的不断发展，新的功能和应用场景不断涌现，同时也带来了新的安全挑战。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48535" y="1250513"/>
            <a:ext cx="4219575" cy="62865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6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无人机技术不断更新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48535" y="3368732"/>
            <a:ext cx="4235703" cy="134112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无人机系统可能存在安全漏洞，容易被黑客攻击或干扰，导致飞行事故和安全问题。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48535" y="2928472"/>
            <a:ext cx="4219575" cy="62865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6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安全漏洞与风险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48535" y="5134585"/>
            <a:ext cx="4235703" cy="134112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加强无人机系统的安全性研究和测试，提高无人机软硬件的安全性能，降低安全风险。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48535" y="4694325"/>
            <a:ext cx="4219575" cy="62865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6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应对措施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id="16" name="AutoShape 16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17" name="AutoShape 17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18" name="AutoShape 18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19" name="AutoShape 19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20" name="AutoShape 20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21" name="AutoShape 21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22" name="AutoShape 22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23" name="AutoShape 23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24" name="AutoShape 24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25" name="AutoShape 25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26" name="AutoShape 26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27" name="AutoShape 27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28" name="AutoShape 28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29" name="AutoShape 29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30" name="AutoShape 30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31" name="AutoShape 31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32" name="AutoShape 32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33" name="AutoShape 33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34" name="AutoShape 34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35" name="AutoShape 35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36" name="TextBox 36"/>
            <p:cNvSpPr txBox="1"/>
            <p:nvPr/>
          </p:nvSpPr>
          <p:spPr>
            <a:xfrm>
              <a:off x="1094842" y="93878"/>
              <a:ext cx="10001250" cy="914400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无人机技术发展与安全挑战</a:t>
              </a:r>
            </a:p>
          </p:txBody>
        </p:sp>
      </p:grpSp>
    </p:spTree>
  </p:cSld>
  <p:clrMapOvr>
    <a:masterClrMapping/>
  </p:clrMapOvr>
  <p:transition/>
  <p:timing/>
</p:sld>
</file>

<file path=ppt/slides/slide2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 dpi="0" rotWithShape="1">
          <a:blip r:embed="rId3">
            <a:alphaModFix/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AutoShape 2"/>
          <p:cNvSpPr/>
          <p:nvPr/>
        </p:nvSpPr>
        <p:spPr>
          <a:xfrm>
            <a:off x="-749579" y="1319127"/>
            <a:ext cx="5106411" cy="5106411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  <p:txBody>
          <a:bodyPr/>
          <a:lstStyle/>
          <a:p/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/>
          </a:blip>
          <a:srcRect l="16675" r="16675"/>
          <a:stretch>
            <a:fillRect/>
          </a:stretch>
        </p:blipFill>
        <p:spPr>
          <a:xfrm>
            <a:off x="-484350" y="1584357"/>
            <a:ext cx="4575952" cy="4575952"/>
          </a:xfrm>
          <a:prstGeom prst="ellipse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4935912" y="5095961"/>
            <a:ext cx="993758" cy="993758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  <p:txBody>
          <a:bodyPr/>
          <a:lstStyle/>
          <a:p/>
        </p:txBody>
      </p:sp>
      <p:sp>
        <p:nvSpPr>
          <p:cNvPr id="5" name="TextBox 5"/>
          <p:cNvSpPr txBox="1"/>
          <p:nvPr/>
        </p:nvSpPr>
        <p:spPr>
          <a:xfrm>
            <a:off x="4935912" y="5251464"/>
            <a:ext cx="964530" cy="682752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325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74571" y="4851539"/>
            <a:ext cx="5683179" cy="73152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6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监管措施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74571" y="5341007"/>
            <a:ext cx="5486256" cy="97536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加强对无人机的监管力度，实施无人机注册制度和飞行许可制度，防止非法飞行和滥用。</a:t>
            </a:r>
          </a:p>
        </p:txBody>
      </p:sp>
      <p:sp>
        <p:nvSpPr>
          <p:cNvPr id="8" name="AutoShape 8"/>
          <p:cNvSpPr/>
          <p:nvPr/>
        </p:nvSpPr>
        <p:spPr>
          <a:xfrm>
            <a:off x="4935912" y="1819581"/>
            <a:ext cx="993758" cy="993758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  <p:txBody>
          <a:bodyPr/>
          <a:lstStyle/>
          <a:p/>
        </p:txBody>
      </p:sp>
      <p:sp>
        <p:nvSpPr>
          <p:cNvPr id="9" name="TextBox 9"/>
          <p:cNvSpPr txBox="1"/>
          <p:nvPr/>
        </p:nvSpPr>
        <p:spPr>
          <a:xfrm>
            <a:off x="4935912" y="1975084"/>
            <a:ext cx="964530" cy="682752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325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74571" y="1538583"/>
            <a:ext cx="5683179" cy="73152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6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监管政策缺失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74571" y="2003667"/>
            <a:ext cx="5486256" cy="97536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目前无人机监管和政策制定存在不足，导致无人机飞行和管理存在混乱。</a:t>
            </a:r>
          </a:p>
        </p:txBody>
      </p:sp>
      <p:sp>
        <p:nvSpPr>
          <p:cNvPr id="12" name="AutoShape 12"/>
          <p:cNvSpPr/>
          <p:nvPr/>
        </p:nvSpPr>
        <p:spPr>
          <a:xfrm>
            <a:off x="4935912" y="3457771"/>
            <a:ext cx="993758" cy="993758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  <p:txBody>
          <a:bodyPr/>
          <a:lstStyle/>
          <a:p/>
        </p:txBody>
      </p:sp>
      <p:sp>
        <p:nvSpPr>
          <p:cNvPr id="13" name="TextBox 13"/>
          <p:cNvSpPr txBox="1"/>
          <p:nvPr/>
        </p:nvSpPr>
        <p:spPr>
          <a:xfrm>
            <a:off x="4935912" y="3613274"/>
            <a:ext cx="964530" cy="682752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325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074571" y="3188965"/>
            <a:ext cx="5683179" cy="73152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6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制定合理政策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074571" y="3666241"/>
            <a:ext cx="5486256" cy="97536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需要制定合理的无人机监管政策和标准，规范无人机的生产和运营，确保无人机安全可靠。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id="17" name="AutoShape 17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18" name="AutoShape 18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19" name="AutoShape 19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20" name="AutoShape 20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21" name="AutoShape 21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22" name="AutoShape 22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23" name="AutoShape 23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24" name="AutoShape 24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25" name="AutoShape 25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26" name="AutoShape 26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27" name="AutoShape 27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28" name="AutoShape 28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29" name="AutoShape 29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30" name="AutoShape 30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31" name="AutoShape 31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32" name="AutoShape 32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33" name="AutoShape 33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34" name="AutoShape 34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35" name="AutoShape 35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36" name="AutoShape 36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37" name="TextBox 37"/>
            <p:cNvSpPr txBox="1"/>
            <p:nvPr/>
          </p:nvSpPr>
          <p:spPr>
            <a:xfrm>
              <a:off x="1094842" y="93878"/>
              <a:ext cx="10001250" cy="914400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加强无人机监管与政策制定</a:t>
              </a:r>
            </a:p>
          </p:txBody>
        </p:sp>
      </p:grpSp>
    </p:spTree>
  </p:cSld>
  <p:clrMapOvr>
    <a:masterClrMapping/>
  </p:clrMapOvr>
  <p:transition/>
  <p:timing/>
</p:sld>
</file>

<file path=ppt/slides/slide2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 dpi="0" rotWithShape="1">
          <a:blip r:embed="rId3">
            <a:alphaModFix/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6667" r="16667"/>
          <a:stretch>
            <a:fillRect/>
          </a:stretch>
        </p:blipFill>
        <p:spPr>
          <a:xfrm>
            <a:off x="454963" y="1569535"/>
            <a:ext cx="4219249" cy="4219249"/>
          </a:xfrm>
          <a:prstGeom prst="ellipse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163133" y="1294832"/>
            <a:ext cx="6264882" cy="1468186"/>
            <a:chOff x="5163133" y="1294832"/>
            <a:chExt cx="6264882" cy="1468186"/>
          </a:xfrm>
        </p:grpSpPr>
        <p:sp>
          <p:nvSpPr>
            <p:cNvPr id="4" name="AutoShape 4"/>
            <p:cNvSpPr/>
            <p:nvPr/>
          </p:nvSpPr>
          <p:spPr>
            <a:xfrm>
              <a:off x="5328795" y="1294832"/>
              <a:ext cx="6099220" cy="1468186"/>
            </a:xfrm>
            <a:prstGeom prst="rect">
              <a:avLst/>
            </a:prstGeom>
            <a:solidFill>
              <a:schemeClr val="accent2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5" name="TextBox 5"/>
            <p:cNvSpPr txBox="1"/>
            <p:nvPr/>
          </p:nvSpPr>
          <p:spPr>
            <a:xfrm>
              <a:off x="5632910" y="1424361"/>
              <a:ext cx="3055242" cy="398526"/>
            </a:xfrm>
            <a:prstGeom prst="rect">
              <a:avLst/>
            </a:prstGeom>
          </p:spPr>
          <p:txBody>
            <a:bodyPr vert="horz" wrap="square" lIns="114300" tIns="57150" rIns="114300" bIns="57150" rtlCol="0" anchor="t" anchorCtr="0">
              <a:spAutoFit/>
            </a:bodyPr>
            <a:lstStyle/>
            <a:p>
              <a:pPr>
                <a:lnSpc>
                  <a:spcPct val="77000"/>
                </a:lnSpc>
                <a:spcBef>
                  <a:spcPts val="450"/>
                </a:spcBef>
              </a:pPr>
              <a:r>
                <a:rPr lang="en-US" sz="2325" b="1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安全意识不足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5632910" y="1910708"/>
              <a:ext cx="5568066" cy="702183"/>
            </a:xfrm>
            <a:prstGeom prst="rect">
              <a:avLst/>
            </a:prstGeom>
          </p:spPr>
          <p:txBody>
            <a:bodyPr vert="horz" wrap="square" lIns="114300" tIns="57150" rIns="114300" bIns="57150" rtlCol="0" anchor="t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50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部分无人机操作者缺乏安全意识，容易导致飞行事故。</a:t>
              </a:r>
            </a:p>
          </p:txBody>
        </p:sp>
        <p:sp>
          <p:nvSpPr>
            <p:cNvPr id="7" name="AutoShape 7"/>
            <p:cNvSpPr/>
            <p:nvPr/>
          </p:nvSpPr>
          <p:spPr>
            <a:xfrm>
              <a:off x="5163133" y="1294832"/>
              <a:ext cx="165663" cy="1468186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</p:grpSp>
      <p:grpSp>
        <p:nvGrpSpPr>
          <p:cNvPr id="8" name="Group 8"/>
          <p:cNvGrpSpPr/>
          <p:nvPr/>
        </p:nvGrpSpPr>
        <p:grpSpPr>
          <a:xfrm>
            <a:off x="5163133" y="2945066"/>
            <a:ext cx="6264882" cy="1468186"/>
            <a:chOff x="5163133" y="2945066"/>
            <a:chExt cx="6264882" cy="1468186"/>
          </a:xfrm>
        </p:grpSpPr>
        <p:sp>
          <p:nvSpPr>
            <p:cNvPr id="9" name="AutoShape 9"/>
            <p:cNvSpPr/>
            <p:nvPr/>
          </p:nvSpPr>
          <p:spPr>
            <a:xfrm>
              <a:off x="5328795" y="2945066"/>
              <a:ext cx="6099220" cy="1468186"/>
            </a:xfrm>
            <a:prstGeom prst="rect">
              <a:avLst/>
            </a:prstGeom>
            <a:solidFill>
              <a:schemeClr val="accent2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10" name="TextBox 10"/>
            <p:cNvSpPr txBox="1"/>
            <p:nvPr/>
          </p:nvSpPr>
          <p:spPr>
            <a:xfrm>
              <a:off x="5632910" y="3074595"/>
              <a:ext cx="3055242" cy="398526"/>
            </a:xfrm>
            <a:prstGeom prst="rect">
              <a:avLst/>
            </a:prstGeom>
          </p:spPr>
          <p:txBody>
            <a:bodyPr vert="horz" wrap="square" lIns="114300" tIns="57150" rIns="114300" bIns="57150" rtlCol="0" anchor="t" anchorCtr="0">
              <a:spAutoFit/>
            </a:bodyPr>
            <a:lstStyle/>
            <a:p>
              <a:pPr>
                <a:lnSpc>
                  <a:spcPct val="77000"/>
                </a:lnSpc>
                <a:spcBef>
                  <a:spcPts val="450"/>
                </a:spcBef>
              </a:pPr>
              <a:r>
                <a:rPr lang="en-US" sz="2325" b="1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操作技能培训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632910" y="3560941"/>
              <a:ext cx="5568066" cy="702183"/>
            </a:xfrm>
            <a:prstGeom prst="rect">
              <a:avLst/>
            </a:prstGeom>
          </p:spPr>
          <p:txBody>
            <a:bodyPr vert="horz" wrap="square" lIns="114300" tIns="57150" rIns="114300" bIns="57150" rtlCol="0" anchor="t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50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加强无人机操作技能培训，提高操作者的安全意识和应对能力。</a:t>
              </a: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5163133" y="2945066"/>
              <a:ext cx="165663" cy="1468186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</p:grpSp>
      <p:grpSp>
        <p:nvGrpSpPr>
          <p:cNvPr id="13" name="Group 13"/>
          <p:cNvGrpSpPr/>
          <p:nvPr/>
        </p:nvGrpSpPr>
        <p:grpSpPr>
          <a:xfrm>
            <a:off x="5163133" y="4595300"/>
            <a:ext cx="6264882" cy="1468186"/>
            <a:chOff x="5163133" y="4595300"/>
            <a:chExt cx="6264882" cy="1468186"/>
          </a:xfrm>
        </p:grpSpPr>
        <p:sp>
          <p:nvSpPr>
            <p:cNvPr id="14" name="AutoShape 14"/>
            <p:cNvSpPr/>
            <p:nvPr/>
          </p:nvSpPr>
          <p:spPr>
            <a:xfrm>
              <a:off x="5328795" y="4595300"/>
              <a:ext cx="6099220" cy="1468186"/>
            </a:xfrm>
            <a:prstGeom prst="rect">
              <a:avLst/>
            </a:prstGeom>
            <a:solidFill>
              <a:schemeClr val="accent2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15" name="TextBox 15"/>
            <p:cNvSpPr txBox="1"/>
            <p:nvPr/>
          </p:nvSpPr>
          <p:spPr>
            <a:xfrm>
              <a:off x="5632910" y="4724828"/>
              <a:ext cx="3055242" cy="398526"/>
            </a:xfrm>
            <a:prstGeom prst="rect">
              <a:avLst/>
            </a:prstGeom>
          </p:spPr>
          <p:txBody>
            <a:bodyPr vert="horz" wrap="square" lIns="114300" tIns="57150" rIns="114300" bIns="57150" rtlCol="0" anchor="t" anchorCtr="0">
              <a:spAutoFit/>
            </a:bodyPr>
            <a:lstStyle/>
            <a:p>
              <a:pPr>
                <a:lnSpc>
                  <a:spcPct val="77000"/>
                </a:lnSpc>
                <a:spcBef>
                  <a:spcPts val="450"/>
                </a:spcBef>
              </a:pPr>
              <a:r>
                <a:rPr lang="en-US" sz="2325" b="1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安全宣传教育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5632910" y="5211175"/>
              <a:ext cx="5568066" cy="702183"/>
            </a:xfrm>
            <a:prstGeom prst="rect">
              <a:avLst/>
            </a:prstGeom>
          </p:spPr>
          <p:txBody>
            <a:bodyPr vert="horz" wrap="square" lIns="114300" tIns="57150" rIns="114300" bIns="57150" rtlCol="0" anchor="t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50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通过各种渠道宣传无人机的安全知识和操作技巧，提高公众对无人机安全的认知和重视程度。</a:t>
              </a:r>
            </a:p>
          </p:txBody>
        </p:sp>
        <p:sp>
          <p:nvSpPr>
            <p:cNvPr id="17" name="AutoShape 17"/>
            <p:cNvSpPr/>
            <p:nvPr/>
          </p:nvSpPr>
          <p:spPr>
            <a:xfrm>
              <a:off x="5163133" y="4595300"/>
              <a:ext cx="165663" cy="1468186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</p:grpSp>
      <p:grpSp>
        <p:nvGrpSpPr>
          <p:cNvPr id="18" name="Group 18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id="19" name="AutoShape 19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20" name="AutoShape 20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21" name="AutoShape 21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22" name="AutoShape 22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23" name="AutoShape 23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24" name="AutoShape 24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25" name="AutoShape 25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26" name="AutoShape 26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27" name="AutoShape 27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28" name="AutoShape 28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29" name="AutoShape 29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30" name="AutoShape 30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31" name="AutoShape 31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32" name="AutoShape 32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33" name="AutoShape 33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34" name="AutoShape 34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35" name="AutoShape 35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36" name="AutoShape 36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37" name="AutoShape 37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38" name="AutoShape 38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39" name="TextBox 39"/>
            <p:cNvSpPr txBox="1"/>
            <p:nvPr/>
          </p:nvSpPr>
          <p:spPr>
            <a:xfrm>
              <a:off x="1094842" y="93878"/>
              <a:ext cx="10001250" cy="914400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提高飞行安全意识与操作技能</a:t>
              </a:r>
            </a:p>
          </p:txBody>
        </p:sp>
      </p:grpSp>
    </p:spTree>
  </p:cSld>
  <p:clrMapOvr>
    <a:masterClrMapping/>
  </p:clrMapOvr>
  <p:transition/>
  <p:timing/>
</p:sld>
</file>

<file path=ppt/slides/slide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 dpi="0" rotWithShape="1">
          <a:blip r:embed="rId2">
            <a:alphaModFix/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Group 2"/>
          <p:cNvGrpSpPr/>
          <p:nvPr/>
        </p:nvGrpSpPr>
        <p:grpSpPr>
          <a:xfrm>
            <a:off x="4370921" y="1670137"/>
            <a:ext cx="3450158" cy="1322592"/>
            <a:chOff x="4370921" y="1670137"/>
            <a:chExt cx="3450158" cy="1322592"/>
          </a:xfrm>
        </p:grpSpPr>
        <p:sp>
          <p:nvSpPr>
            <p:cNvPr id="3" name="TextBox 3"/>
            <p:cNvSpPr txBox="1"/>
            <p:nvPr/>
          </p:nvSpPr>
          <p:spPr>
            <a:xfrm>
              <a:off x="4370921" y="1670137"/>
              <a:ext cx="3450158" cy="1322592"/>
            </a:xfrm>
            <a:prstGeom prst="rect">
              <a:avLst/>
            </a:prstGeom>
          </p:spPr>
          <p:txBody>
            <a:bodyPr vert="horz" wrap="square" lIns="66008" tIns="33052" rIns="66008" bIns="33052" rtlCol="0" anchor="t" anchorCtr="0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9600" b="1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01</a:t>
              </a:r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2815553" y="3149915"/>
            <a:ext cx="6560893" cy="1721157"/>
          </a:xfrm>
          <a:prstGeom prst="rect">
            <a:avLst/>
          </a:prstGeom>
        </p:spPr>
        <p:txBody>
          <a:bodyPr vert="horz" wrap="square" lIns="91440" tIns="45720" rIns="91440" bIns="45720" rtlCol="0" anchor="t" anchorCtr="1">
            <a:normAutofit/>
          </a:bodyPr>
          <a:lstStyle/>
          <a:p>
            <a:pPr algn="ctr">
              <a:lnSpc>
                <a:spcPct val="120000"/>
              </a:lnSpc>
              <a:spcBef>
                <a:spcPts val="375"/>
              </a:spcBef>
            </a:pPr>
            <a:r>
              <a:rPr lang="en-US" sz="36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无人机事故概述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5017700" y="1098427"/>
            <a:ext cx="2156600" cy="638034"/>
            <a:chOff x="5017700" y="1098427"/>
            <a:chExt cx="2156600" cy="638034"/>
          </a:xfrm>
        </p:grpSpPr>
        <p:sp>
          <p:nvSpPr>
            <p:cNvPr id="6" name="TextBox 6"/>
            <p:cNvSpPr txBox="1"/>
            <p:nvPr/>
          </p:nvSpPr>
          <p:spPr>
            <a:xfrm>
              <a:off x="5017700" y="1098427"/>
              <a:ext cx="2156600" cy="638034"/>
            </a:xfrm>
            <a:prstGeom prst="rect">
              <a:avLst/>
            </a:prstGeom>
          </p:spPr>
          <p:txBody>
            <a:bodyPr vert="horz" wrap="square" lIns="66008" tIns="33052" rIns="66008" bIns="33052" rtlCol="0" anchor="ctr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25" b="1">
                  <a:solidFill>
                    <a:srgbClr val="5CA5F4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CHAPTER</a:t>
              </a:r>
            </a:p>
          </p:txBody>
        </p:sp>
      </p:grpSp>
    </p:spTree>
  </p:cSld>
  <p:clrMapOvr>
    <a:masterClrMapping/>
  </p:clrMapOvr>
  <p:transition/>
  <p:timing/>
</p:sld>
</file>

<file path=ppt/slides/slide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 dpi="0" rotWithShape="1">
          <a:blip r:embed="rId5">
            <a:alphaModFix/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2023" r="32023"/>
          <a:stretch>
            <a:fillRect/>
          </a:stretch>
        </p:blipFill>
        <p:spPr>
          <a:xfrm>
            <a:off x="875314" y="1869245"/>
            <a:ext cx="2050689" cy="39164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34095" r="34095"/>
          <a:stretch>
            <a:fillRect/>
          </a:stretch>
        </p:blipFill>
        <p:spPr>
          <a:xfrm>
            <a:off x="5906740" y="1869245"/>
            <a:ext cx="2050689" cy="391643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32481" r="32481"/>
          <a:stretch>
            <a:fillRect/>
          </a:stretch>
        </p:blipFill>
        <p:spPr>
          <a:xfrm>
            <a:off x="3391027" y="1869245"/>
            <a:ext cx="2050689" cy="3916435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8503615" y="1869245"/>
            <a:ext cx="300899" cy="495300"/>
          </a:xfrm>
          <a:custGeom>
            <a:rect l="l" t="t" r="r" b="b"/>
            <a:pathLst>
              <a:path w="369275" h="607851">
                <a:moveTo>
                  <a:pt x="139276" y="570066"/>
                </a:moveTo>
                <a:cubicBezTo>
                  <a:pt x="144275" y="565371"/>
                  <a:pt x="152183" y="565744"/>
                  <a:pt x="156809" y="570811"/>
                </a:cubicBezTo>
                <a:cubicBezTo>
                  <a:pt x="171730" y="587133"/>
                  <a:pt x="197544" y="587133"/>
                  <a:pt x="212465" y="570811"/>
                </a:cubicBezTo>
                <a:cubicBezTo>
                  <a:pt x="217091" y="565744"/>
                  <a:pt x="224999" y="565371"/>
                  <a:pt x="229998" y="570066"/>
                </a:cubicBezTo>
                <a:cubicBezTo>
                  <a:pt x="235071" y="574687"/>
                  <a:pt x="235444" y="582512"/>
                  <a:pt x="230818" y="587580"/>
                </a:cubicBezTo>
                <a:cubicBezTo>
                  <a:pt x="218956" y="600473"/>
                  <a:pt x="202170" y="607851"/>
                  <a:pt x="184637" y="607851"/>
                </a:cubicBezTo>
                <a:cubicBezTo>
                  <a:pt x="167105" y="607851"/>
                  <a:pt x="150318" y="600473"/>
                  <a:pt x="138456" y="587580"/>
                </a:cubicBezTo>
                <a:cubicBezTo>
                  <a:pt x="133830" y="582512"/>
                  <a:pt x="134203" y="574687"/>
                  <a:pt x="139276" y="570066"/>
                </a:cubicBezTo>
                <a:close/>
                <a:moveTo>
                  <a:pt x="273919" y="497785"/>
                </a:moveTo>
                <a:cubicBezTo>
                  <a:pt x="280558" y="496146"/>
                  <a:pt x="287345" y="500169"/>
                  <a:pt x="288986" y="506874"/>
                </a:cubicBezTo>
                <a:cubicBezTo>
                  <a:pt x="290627" y="513505"/>
                  <a:pt x="286599" y="520210"/>
                  <a:pt x="279961" y="521849"/>
                </a:cubicBezTo>
                <a:cubicBezTo>
                  <a:pt x="218426" y="537271"/>
                  <a:pt x="156891" y="552619"/>
                  <a:pt x="95356" y="567966"/>
                </a:cubicBezTo>
                <a:cubicBezTo>
                  <a:pt x="88717" y="569605"/>
                  <a:pt x="81930" y="565582"/>
                  <a:pt x="80289" y="558951"/>
                </a:cubicBezTo>
                <a:cubicBezTo>
                  <a:pt x="78648" y="552321"/>
                  <a:pt x="82676" y="545541"/>
                  <a:pt x="89314" y="543902"/>
                </a:cubicBezTo>
                <a:cubicBezTo>
                  <a:pt x="150849" y="528554"/>
                  <a:pt x="212384" y="513207"/>
                  <a:pt x="273919" y="497785"/>
                </a:cubicBezTo>
                <a:close/>
                <a:moveTo>
                  <a:pt x="273919" y="452696"/>
                </a:moveTo>
                <a:cubicBezTo>
                  <a:pt x="280558" y="450984"/>
                  <a:pt x="287345" y="455003"/>
                  <a:pt x="288986" y="461701"/>
                </a:cubicBezTo>
                <a:cubicBezTo>
                  <a:pt x="290627" y="468325"/>
                  <a:pt x="286599" y="475024"/>
                  <a:pt x="279961" y="476736"/>
                </a:cubicBezTo>
                <a:cubicBezTo>
                  <a:pt x="218426" y="492067"/>
                  <a:pt x="156891" y="507399"/>
                  <a:pt x="95356" y="522731"/>
                </a:cubicBezTo>
                <a:cubicBezTo>
                  <a:pt x="88717" y="524443"/>
                  <a:pt x="81930" y="520350"/>
                  <a:pt x="80289" y="513726"/>
                </a:cubicBezTo>
                <a:cubicBezTo>
                  <a:pt x="78648" y="507102"/>
                  <a:pt x="82676" y="500403"/>
                  <a:pt x="89314" y="498691"/>
                </a:cubicBezTo>
                <a:cubicBezTo>
                  <a:pt x="150849" y="483360"/>
                  <a:pt x="212384" y="468028"/>
                  <a:pt x="273919" y="452696"/>
                </a:cubicBezTo>
                <a:close/>
                <a:moveTo>
                  <a:pt x="184673" y="227009"/>
                </a:moveTo>
                <a:cubicBezTo>
                  <a:pt x="189222" y="227009"/>
                  <a:pt x="193698" y="227158"/>
                  <a:pt x="198173" y="227456"/>
                </a:cubicBezTo>
                <a:cubicBezTo>
                  <a:pt x="202723" y="227829"/>
                  <a:pt x="207273" y="228276"/>
                  <a:pt x="211748" y="228947"/>
                </a:cubicBezTo>
                <a:cubicBezTo>
                  <a:pt x="216223" y="229617"/>
                  <a:pt x="220773" y="230437"/>
                  <a:pt x="225248" y="231406"/>
                </a:cubicBezTo>
                <a:cubicBezTo>
                  <a:pt x="229723" y="232449"/>
                  <a:pt x="234199" y="233567"/>
                  <a:pt x="238674" y="234908"/>
                </a:cubicBezTo>
                <a:cubicBezTo>
                  <a:pt x="248370" y="237740"/>
                  <a:pt x="250757" y="250408"/>
                  <a:pt x="242776" y="256593"/>
                </a:cubicBezTo>
                <a:cubicBezTo>
                  <a:pt x="242403" y="256891"/>
                  <a:pt x="242030" y="257190"/>
                  <a:pt x="241657" y="257562"/>
                </a:cubicBezTo>
                <a:cubicBezTo>
                  <a:pt x="241284" y="257935"/>
                  <a:pt x="240837" y="258307"/>
                  <a:pt x="240464" y="258680"/>
                </a:cubicBezTo>
                <a:cubicBezTo>
                  <a:pt x="240091" y="259127"/>
                  <a:pt x="239644" y="259574"/>
                  <a:pt x="239271" y="260021"/>
                </a:cubicBezTo>
                <a:cubicBezTo>
                  <a:pt x="238823" y="260543"/>
                  <a:pt x="238450" y="261065"/>
                  <a:pt x="238003" y="261586"/>
                </a:cubicBezTo>
                <a:cubicBezTo>
                  <a:pt x="237555" y="262182"/>
                  <a:pt x="237182" y="262779"/>
                  <a:pt x="236735" y="263449"/>
                </a:cubicBezTo>
                <a:cubicBezTo>
                  <a:pt x="236287" y="264120"/>
                  <a:pt x="235914" y="264791"/>
                  <a:pt x="235467" y="265461"/>
                </a:cubicBezTo>
                <a:cubicBezTo>
                  <a:pt x="235019" y="266206"/>
                  <a:pt x="234646" y="266952"/>
                  <a:pt x="234199" y="267697"/>
                </a:cubicBezTo>
                <a:cubicBezTo>
                  <a:pt x="233826" y="268442"/>
                  <a:pt x="233453" y="269187"/>
                  <a:pt x="233080" y="269932"/>
                </a:cubicBezTo>
                <a:cubicBezTo>
                  <a:pt x="232632" y="270827"/>
                  <a:pt x="232259" y="271721"/>
                  <a:pt x="231812" y="272615"/>
                </a:cubicBezTo>
                <a:cubicBezTo>
                  <a:pt x="231439" y="273584"/>
                  <a:pt x="230991" y="274553"/>
                  <a:pt x="230618" y="275521"/>
                </a:cubicBezTo>
                <a:cubicBezTo>
                  <a:pt x="230171" y="276565"/>
                  <a:pt x="229798" y="277608"/>
                  <a:pt x="229425" y="278726"/>
                </a:cubicBezTo>
                <a:cubicBezTo>
                  <a:pt x="228978" y="279844"/>
                  <a:pt x="228605" y="280961"/>
                  <a:pt x="228232" y="282079"/>
                </a:cubicBezTo>
                <a:cubicBezTo>
                  <a:pt x="227859" y="283271"/>
                  <a:pt x="227486" y="284464"/>
                  <a:pt x="227113" y="285656"/>
                </a:cubicBezTo>
                <a:cubicBezTo>
                  <a:pt x="226740" y="286923"/>
                  <a:pt x="226367" y="288190"/>
                  <a:pt x="225994" y="289457"/>
                </a:cubicBezTo>
                <a:cubicBezTo>
                  <a:pt x="225621" y="290798"/>
                  <a:pt x="225248" y="292214"/>
                  <a:pt x="224950" y="293555"/>
                </a:cubicBezTo>
                <a:cubicBezTo>
                  <a:pt x="224577" y="294971"/>
                  <a:pt x="224204" y="296387"/>
                  <a:pt x="223906" y="297803"/>
                </a:cubicBezTo>
                <a:cubicBezTo>
                  <a:pt x="223533" y="299293"/>
                  <a:pt x="223234" y="300784"/>
                  <a:pt x="222936" y="302274"/>
                </a:cubicBezTo>
                <a:cubicBezTo>
                  <a:pt x="222265" y="305478"/>
                  <a:pt x="221593" y="308608"/>
                  <a:pt x="221071" y="311813"/>
                </a:cubicBezTo>
                <a:cubicBezTo>
                  <a:pt x="220475" y="315315"/>
                  <a:pt x="219878" y="318817"/>
                  <a:pt x="219430" y="322245"/>
                </a:cubicBezTo>
                <a:cubicBezTo>
                  <a:pt x="218983" y="325152"/>
                  <a:pt x="218610" y="328058"/>
                  <a:pt x="218237" y="330964"/>
                </a:cubicBezTo>
                <a:cubicBezTo>
                  <a:pt x="217789" y="334914"/>
                  <a:pt x="217342" y="338938"/>
                  <a:pt x="216969" y="342887"/>
                </a:cubicBezTo>
                <a:cubicBezTo>
                  <a:pt x="216521" y="347135"/>
                  <a:pt x="216148" y="351383"/>
                  <a:pt x="215776" y="355630"/>
                </a:cubicBezTo>
                <a:cubicBezTo>
                  <a:pt x="215477" y="360101"/>
                  <a:pt x="215179" y="364647"/>
                  <a:pt x="214880" y="369193"/>
                </a:cubicBezTo>
                <a:cubicBezTo>
                  <a:pt x="214508" y="376049"/>
                  <a:pt x="208615" y="381265"/>
                  <a:pt x="201753" y="380818"/>
                </a:cubicBezTo>
                <a:cubicBezTo>
                  <a:pt x="194891" y="380445"/>
                  <a:pt x="189670" y="374558"/>
                  <a:pt x="190117" y="367702"/>
                </a:cubicBezTo>
                <a:cubicBezTo>
                  <a:pt x="190490" y="361517"/>
                  <a:pt x="190863" y="355332"/>
                  <a:pt x="191385" y="349221"/>
                </a:cubicBezTo>
                <a:cubicBezTo>
                  <a:pt x="191684" y="346241"/>
                  <a:pt x="191908" y="343334"/>
                  <a:pt x="192206" y="340428"/>
                </a:cubicBezTo>
                <a:cubicBezTo>
                  <a:pt x="192504" y="337596"/>
                  <a:pt x="192803" y="334839"/>
                  <a:pt x="193101" y="332007"/>
                </a:cubicBezTo>
                <a:cubicBezTo>
                  <a:pt x="193399" y="329325"/>
                  <a:pt x="193772" y="326642"/>
                  <a:pt x="194071" y="323959"/>
                </a:cubicBezTo>
                <a:cubicBezTo>
                  <a:pt x="194294" y="322171"/>
                  <a:pt x="194593" y="320457"/>
                  <a:pt x="194816" y="318743"/>
                </a:cubicBezTo>
                <a:cubicBezTo>
                  <a:pt x="195189" y="316209"/>
                  <a:pt x="195562" y="313750"/>
                  <a:pt x="196010" y="311216"/>
                </a:cubicBezTo>
                <a:cubicBezTo>
                  <a:pt x="196383" y="308832"/>
                  <a:pt x="196756" y="306447"/>
                  <a:pt x="197203" y="303988"/>
                </a:cubicBezTo>
                <a:cubicBezTo>
                  <a:pt x="197651" y="301752"/>
                  <a:pt x="198098" y="299442"/>
                  <a:pt x="198620" y="297132"/>
                </a:cubicBezTo>
                <a:cubicBezTo>
                  <a:pt x="199068" y="294971"/>
                  <a:pt x="199515" y="292810"/>
                  <a:pt x="200038" y="290574"/>
                </a:cubicBezTo>
                <a:cubicBezTo>
                  <a:pt x="200560" y="288488"/>
                  <a:pt x="201082" y="286476"/>
                  <a:pt x="201604" y="284389"/>
                </a:cubicBezTo>
                <a:cubicBezTo>
                  <a:pt x="202126" y="282377"/>
                  <a:pt x="202723" y="280440"/>
                  <a:pt x="203319" y="278502"/>
                </a:cubicBezTo>
                <a:cubicBezTo>
                  <a:pt x="203916" y="276565"/>
                  <a:pt x="204513" y="274702"/>
                  <a:pt x="205110" y="272839"/>
                </a:cubicBezTo>
                <a:cubicBezTo>
                  <a:pt x="205706" y="271125"/>
                  <a:pt x="206378" y="269336"/>
                  <a:pt x="207049" y="267548"/>
                </a:cubicBezTo>
                <a:cubicBezTo>
                  <a:pt x="207720" y="265908"/>
                  <a:pt x="208391" y="264269"/>
                  <a:pt x="209137" y="262629"/>
                </a:cubicBezTo>
                <a:cubicBezTo>
                  <a:pt x="209809" y="260990"/>
                  <a:pt x="210554" y="259425"/>
                  <a:pt x="211300" y="257935"/>
                </a:cubicBezTo>
                <a:cubicBezTo>
                  <a:pt x="211673" y="257190"/>
                  <a:pt x="212046" y="256519"/>
                  <a:pt x="212419" y="255848"/>
                </a:cubicBezTo>
                <a:cubicBezTo>
                  <a:pt x="212643" y="255401"/>
                  <a:pt x="212941" y="254879"/>
                  <a:pt x="213240" y="254358"/>
                </a:cubicBezTo>
                <a:cubicBezTo>
                  <a:pt x="211524" y="254060"/>
                  <a:pt x="209809" y="253762"/>
                  <a:pt x="208093" y="253538"/>
                </a:cubicBezTo>
                <a:cubicBezTo>
                  <a:pt x="204214" y="252942"/>
                  <a:pt x="200336" y="252495"/>
                  <a:pt x="196383" y="252197"/>
                </a:cubicBezTo>
                <a:cubicBezTo>
                  <a:pt x="192504" y="251973"/>
                  <a:pt x="188551" y="251824"/>
                  <a:pt x="184673" y="251824"/>
                </a:cubicBezTo>
                <a:cubicBezTo>
                  <a:pt x="180794" y="251824"/>
                  <a:pt x="176841" y="251899"/>
                  <a:pt x="172962" y="252197"/>
                </a:cubicBezTo>
                <a:cubicBezTo>
                  <a:pt x="169009" y="252495"/>
                  <a:pt x="165131" y="252942"/>
                  <a:pt x="161252" y="253538"/>
                </a:cubicBezTo>
                <a:cubicBezTo>
                  <a:pt x="159537" y="253762"/>
                  <a:pt x="157821" y="254060"/>
                  <a:pt x="156106" y="254358"/>
                </a:cubicBezTo>
                <a:cubicBezTo>
                  <a:pt x="156404" y="254879"/>
                  <a:pt x="156702" y="255401"/>
                  <a:pt x="157001" y="255848"/>
                </a:cubicBezTo>
                <a:cubicBezTo>
                  <a:pt x="157299" y="256519"/>
                  <a:pt x="157672" y="257190"/>
                  <a:pt x="158045" y="257935"/>
                </a:cubicBezTo>
                <a:cubicBezTo>
                  <a:pt x="158791" y="259425"/>
                  <a:pt x="159537" y="260990"/>
                  <a:pt x="160208" y="262629"/>
                </a:cubicBezTo>
                <a:cubicBezTo>
                  <a:pt x="160954" y="264269"/>
                  <a:pt x="161625" y="265908"/>
                  <a:pt x="162296" y="267548"/>
                </a:cubicBezTo>
                <a:cubicBezTo>
                  <a:pt x="162968" y="269336"/>
                  <a:pt x="163639" y="271125"/>
                  <a:pt x="164236" y="272839"/>
                </a:cubicBezTo>
                <a:cubicBezTo>
                  <a:pt x="164832" y="274702"/>
                  <a:pt x="165429" y="276565"/>
                  <a:pt x="166026" y="278502"/>
                </a:cubicBezTo>
                <a:cubicBezTo>
                  <a:pt x="166622" y="280440"/>
                  <a:pt x="167219" y="282377"/>
                  <a:pt x="167741" y="284389"/>
                </a:cubicBezTo>
                <a:cubicBezTo>
                  <a:pt x="168263" y="286476"/>
                  <a:pt x="168785" y="288488"/>
                  <a:pt x="169308" y="290574"/>
                </a:cubicBezTo>
                <a:cubicBezTo>
                  <a:pt x="169830" y="292810"/>
                  <a:pt x="170277" y="294971"/>
                  <a:pt x="170725" y="297132"/>
                </a:cubicBezTo>
                <a:cubicBezTo>
                  <a:pt x="171247" y="299442"/>
                  <a:pt x="171694" y="301752"/>
                  <a:pt x="172142" y="303988"/>
                </a:cubicBezTo>
                <a:cubicBezTo>
                  <a:pt x="172589" y="306447"/>
                  <a:pt x="172962" y="308832"/>
                  <a:pt x="173410" y="311216"/>
                </a:cubicBezTo>
                <a:cubicBezTo>
                  <a:pt x="173783" y="313750"/>
                  <a:pt x="174156" y="316209"/>
                  <a:pt x="174529" y="318743"/>
                </a:cubicBezTo>
                <a:cubicBezTo>
                  <a:pt x="175200" y="323140"/>
                  <a:pt x="175722" y="327611"/>
                  <a:pt x="176244" y="332007"/>
                </a:cubicBezTo>
                <a:cubicBezTo>
                  <a:pt x="176915" y="337745"/>
                  <a:pt x="177438" y="343483"/>
                  <a:pt x="177960" y="349221"/>
                </a:cubicBezTo>
                <a:cubicBezTo>
                  <a:pt x="178482" y="355332"/>
                  <a:pt x="178929" y="361517"/>
                  <a:pt x="179228" y="367702"/>
                </a:cubicBezTo>
                <a:cubicBezTo>
                  <a:pt x="179675" y="374558"/>
                  <a:pt x="174454" y="380445"/>
                  <a:pt x="167592" y="380818"/>
                </a:cubicBezTo>
                <a:cubicBezTo>
                  <a:pt x="160730" y="381265"/>
                  <a:pt x="154838" y="376049"/>
                  <a:pt x="154465" y="369193"/>
                </a:cubicBezTo>
                <a:cubicBezTo>
                  <a:pt x="154166" y="364647"/>
                  <a:pt x="153868" y="360101"/>
                  <a:pt x="153570" y="355630"/>
                </a:cubicBezTo>
                <a:cubicBezTo>
                  <a:pt x="153197" y="351383"/>
                  <a:pt x="152824" y="347135"/>
                  <a:pt x="152451" y="342887"/>
                </a:cubicBezTo>
                <a:cubicBezTo>
                  <a:pt x="152003" y="338938"/>
                  <a:pt x="151556" y="334914"/>
                  <a:pt x="151108" y="330964"/>
                </a:cubicBezTo>
                <a:cubicBezTo>
                  <a:pt x="150735" y="328058"/>
                  <a:pt x="150362" y="325152"/>
                  <a:pt x="149915" y="322245"/>
                </a:cubicBezTo>
                <a:cubicBezTo>
                  <a:pt x="149467" y="318817"/>
                  <a:pt x="148871" y="315315"/>
                  <a:pt x="148274" y="311813"/>
                </a:cubicBezTo>
                <a:cubicBezTo>
                  <a:pt x="147752" y="308608"/>
                  <a:pt x="147080" y="305404"/>
                  <a:pt x="146409" y="302274"/>
                </a:cubicBezTo>
                <a:cubicBezTo>
                  <a:pt x="145812" y="299368"/>
                  <a:pt x="145141" y="296387"/>
                  <a:pt x="144395" y="293555"/>
                </a:cubicBezTo>
                <a:cubicBezTo>
                  <a:pt x="143799" y="290872"/>
                  <a:pt x="143053" y="288264"/>
                  <a:pt x="142232" y="285656"/>
                </a:cubicBezTo>
                <a:cubicBezTo>
                  <a:pt x="141859" y="284464"/>
                  <a:pt x="141486" y="283271"/>
                  <a:pt x="141113" y="282079"/>
                </a:cubicBezTo>
                <a:cubicBezTo>
                  <a:pt x="140741" y="280961"/>
                  <a:pt x="140368" y="279844"/>
                  <a:pt x="139920" y="278726"/>
                </a:cubicBezTo>
                <a:cubicBezTo>
                  <a:pt x="139547" y="277608"/>
                  <a:pt x="139174" y="276565"/>
                  <a:pt x="138727" y="275521"/>
                </a:cubicBezTo>
                <a:cubicBezTo>
                  <a:pt x="138354" y="274553"/>
                  <a:pt x="137906" y="273584"/>
                  <a:pt x="137533" y="272615"/>
                </a:cubicBezTo>
                <a:cubicBezTo>
                  <a:pt x="137086" y="271721"/>
                  <a:pt x="136713" y="270827"/>
                  <a:pt x="136265" y="269932"/>
                </a:cubicBezTo>
                <a:cubicBezTo>
                  <a:pt x="135892" y="269187"/>
                  <a:pt x="135519" y="268442"/>
                  <a:pt x="135146" y="267697"/>
                </a:cubicBezTo>
                <a:cubicBezTo>
                  <a:pt x="134699" y="266952"/>
                  <a:pt x="134326" y="266206"/>
                  <a:pt x="133878" y="265461"/>
                </a:cubicBezTo>
                <a:cubicBezTo>
                  <a:pt x="133431" y="264791"/>
                  <a:pt x="133058" y="264120"/>
                  <a:pt x="132611" y="263449"/>
                </a:cubicBezTo>
                <a:cubicBezTo>
                  <a:pt x="132163" y="262779"/>
                  <a:pt x="131790" y="262182"/>
                  <a:pt x="131343" y="261586"/>
                </a:cubicBezTo>
                <a:cubicBezTo>
                  <a:pt x="130895" y="261065"/>
                  <a:pt x="130522" y="260543"/>
                  <a:pt x="130075" y="260021"/>
                </a:cubicBezTo>
                <a:cubicBezTo>
                  <a:pt x="129702" y="259574"/>
                  <a:pt x="129254" y="259127"/>
                  <a:pt x="128881" y="258680"/>
                </a:cubicBezTo>
                <a:cubicBezTo>
                  <a:pt x="128508" y="258307"/>
                  <a:pt x="128061" y="257935"/>
                  <a:pt x="127688" y="257562"/>
                </a:cubicBezTo>
                <a:cubicBezTo>
                  <a:pt x="127315" y="257190"/>
                  <a:pt x="126942" y="256891"/>
                  <a:pt x="126569" y="256593"/>
                </a:cubicBezTo>
                <a:cubicBezTo>
                  <a:pt x="118588" y="250408"/>
                  <a:pt x="120975" y="237740"/>
                  <a:pt x="130671" y="234908"/>
                </a:cubicBezTo>
                <a:cubicBezTo>
                  <a:pt x="135146" y="233567"/>
                  <a:pt x="139622" y="232449"/>
                  <a:pt x="144097" y="231406"/>
                </a:cubicBezTo>
                <a:cubicBezTo>
                  <a:pt x="148572" y="230437"/>
                  <a:pt x="153122" y="229617"/>
                  <a:pt x="157597" y="228947"/>
                </a:cubicBezTo>
                <a:cubicBezTo>
                  <a:pt x="162147" y="228276"/>
                  <a:pt x="166622" y="227829"/>
                  <a:pt x="171172" y="227456"/>
                </a:cubicBezTo>
                <a:cubicBezTo>
                  <a:pt x="175647" y="227158"/>
                  <a:pt x="180123" y="227009"/>
                  <a:pt x="184673" y="227009"/>
                </a:cubicBezTo>
                <a:close/>
                <a:moveTo>
                  <a:pt x="184638" y="0"/>
                </a:moveTo>
                <a:cubicBezTo>
                  <a:pt x="244994" y="0"/>
                  <a:pt x="301546" y="29424"/>
                  <a:pt x="336088" y="78887"/>
                </a:cubicBezTo>
                <a:cubicBezTo>
                  <a:pt x="370631" y="128350"/>
                  <a:pt x="378763" y="191444"/>
                  <a:pt x="357873" y="248058"/>
                </a:cubicBezTo>
                <a:cubicBezTo>
                  <a:pt x="336461" y="306087"/>
                  <a:pt x="272822" y="336703"/>
                  <a:pt x="262900" y="410227"/>
                </a:cubicBezTo>
                <a:cubicBezTo>
                  <a:pt x="266555" y="409259"/>
                  <a:pt x="270286" y="408365"/>
                  <a:pt x="273941" y="407471"/>
                </a:cubicBezTo>
                <a:cubicBezTo>
                  <a:pt x="280581" y="405757"/>
                  <a:pt x="287370" y="409855"/>
                  <a:pt x="289012" y="416484"/>
                </a:cubicBezTo>
                <a:cubicBezTo>
                  <a:pt x="290653" y="423114"/>
                  <a:pt x="286624" y="429893"/>
                  <a:pt x="279984" y="431532"/>
                </a:cubicBezTo>
                <a:cubicBezTo>
                  <a:pt x="218434" y="446877"/>
                  <a:pt x="156884" y="462222"/>
                  <a:pt x="95334" y="477642"/>
                </a:cubicBezTo>
                <a:cubicBezTo>
                  <a:pt x="88694" y="479281"/>
                  <a:pt x="81905" y="475258"/>
                  <a:pt x="80263" y="468554"/>
                </a:cubicBezTo>
                <a:cubicBezTo>
                  <a:pt x="78622" y="461924"/>
                  <a:pt x="82651" y="455220"/>
                  <a:pt x="89291" y="453507"/>
                </a:cubicBezTo>
                <a:cubicBezTo>
                  <a:pt x="139575" y="440992"/>
                  <a:pt x="189860" y="428403"/>
                  <a:pt x="240145" y="415888"/>
                </a:cubicBezTo>
                <a:cubicBezTo>
                  <a:pt x="238354" y="413132"/>
                  <a:pt x="237757" y="410599"/>
                  <a:pt x="238205" y="407396"/>
                </a:cubicBezTo>
                <a:cubicBezTo>
                  <a:pt x="238876" y="402182"/>
                  <a:pt x="239772" y="397116"/>
                  <a:pt x="240965" y="392051"/>
                </a:cubicBezTo>
                <a:cubicBezTo>
                  <a:pt x="242084" y="387134"/>
                  <a:pt x="243427" y="382367"/>
                  <a:pt x="245069" y="377674"/>
                </a:cubicBezTo>
                <a:cubicBezTo>
                  <a:pt x="246561" y="373130"/>
                  <a:pt x="248277" y="368660"/>
                  <a:pt x="250216" y="364265"/>
                </a:cubicBezTo>
                <a:cubicBezTo>
                  <a:pt x="252007" y="360019"/>
                  <a:pt x="254021" y="355848"/>
                  <a:pt x="256185" y="351751"/>
                </a:cubicBezTo>
                <a:cubicBezTo>
                  <a:pt x="258274" y="347877"/>
                  <a:pt x="260587" y="344004"/>
                  <a:pt x="262900" y="340205"/>
                </a:cubicBezTo>
                <a:cubicBezTo>
                  <a:pt x="265212" y="336554"/>
                  <a:pt x="267600" y="332979"/>
                  <a:pt x="270062" y="329403"/>
                </a:cubicBezTo>
                <a:cubicBezTo>
                  <a:pt x="272449" y="325977"/>
                  <a:pt x="274986" y="322624"/>
                  <a:pt x="277522" y="319347"/>
                </a:cubicBezTo>
                <a:cubicBezTo>
                  <a:pt x="279984" y="316069"/>
                  <a:pt x="282521" y="312941"/>
                  <a:pt x="285058" y="309812"/>
                </a:cubicBezTo>
                <a:cubicBezTo>
                  <a:pt x="287594" y="306758"/>
                  <a:pt x="290056" y="303704"/>
                  <a:pt x="292593" y="300724"/>
                </a:cubicBezTo>
                <a:cubicBezTo>
                  <a:pt x="294906" y="297968"/>
                  <a:pt x="297218" y="295211"/>
                  <a:pt x="299531" y="292530"/>
                </a:cubicBezTo>
                <a:cubicBezTo>
                  <a:pt x="300725" y="291114"/>
                  <a:pt x="301919" y="289699"/>
                  <a:pt x="303038" y="288284"/>
                </a:cubicBezTo>
                <a:cubicBezTo>
                  <a:pt x="305351" y="285528"/>
                  <a:pt x="307663" y="282771"/>
                  <a:pt x="309827" y="279941"/>
                </a:cubicBezTo>
                <a:cubicBezTo>
                  <a:pt x="311990" y="277259"/>
                  <a:pt x="314079" y="274577"/>
                  <a:pt x="316168" y="271821"/>
                </a:cubicBezTo>
                <a:cubicBezTo>
                  <a:pt x="318108" y="269214"/>
                  <a:pt x="320048" y="266532"/>
                  <a:pt x="321838" y="263776"/>
                </a:cubicBezTo>
                <a:cubicBezTo>
                  <a:pt x="323554" y="261169"/>
                  <a:pt x="325270" y="258487"/>
                  <a:pt x="326837" y="255731"/>
                </a:cubicBezTo>
                <a:cubicBezTo>
                  <a:pt x="328329" y="253124"/>
                  <a:pt x="329747" y="250442"/>
                  <a:pt x="331090" y="247686"/>
                </a:cubicBezTo>
                <a:cubicBezTo>
                  <a:pt x="332358" y="245004"/>
                  <a:pt x="333552" y="242248"/>
                  <a:pt x="334596" y="239492"/>
                </a:cubicBezTo>
                <a:cubicBezTo>
                  <a:pt x="352651" y="190550"/>
                  <a:pt x="345563" y="135873"/>
                  <a:pt x="315721" y="93115"/>
                </a:cubicBezTo>
                <a:cubicBezTo>
                  <a:pt x="285804" y="50282"/>
                  <a:pt x="236862" y="24806"/>
                  <a:pt x="184638" y="24806"/>
                </a:cubicBezTo>
                <a:cubicBezTo>
                  <a:pt x="132413" y="24806"/>
                  <a:pt x="83471" y="50282"/>
                  <a:pt x="53554" y="93115"/>
                </a:cubicBezTo>
                <a:cubicBezTo>
                  <a:pt x="23712" y="135873"/>
                  <a:pt x="16624" y="190550"/>
                  <a:pt x="34679" y="239492"/>
                </a:cubicBezTo>
                <a:cubicBezTo>
                  <a:pt x="35425" y="241428"/>
                  <a:pt x="36246" y="243365"/>
                  <a:pt x="37066" y="245302"/>
                </a:cubicBezTo>
                <a:cubicBezTo>
                  <a:pt x="37962" y="247239"/>
                  <a:pt x="38857" y="249175"/>
                  <a:pt x="39827" y="251038"/>
                </a:cubicBezTo>
                <a:cubicBezTo>
                  <a:pt x="40871" y="252975"/>
                  <a:pt x="41916" y="254837"/>
                  <a:pt x="43035" y="256699"/>
                </a:cubicBezTo>
                <a:cubicBezTo>
                  <a:pt x="44154" y="258636"/>
                  <a:pt x="45273" y="260498"/>
                  <a:pt x="46541" y="262361"/>
                </a:cubicBezTo>
                <a:cubicBezTo>
                  <a:pt x="47810" y="264297"/>
                  <a:pt x="49078" y="266234"/>
                  <a:pt x="50421" y="268096"/>
                </a:cubicBezTo>
                <a:cubicBezTo>
                  <a:pt x="51241" y="269288"/>
                  <a:pt x="52062" y="270406"/>
                  <a:pt x="52957" y="271598"/>
                </a:cubicBezTo>
                <a:cubicBezTo>
                  <a:pt x="54375" y="273534"/>
                  <a:pt x="55867" y="275471"/>
                  <a:pt x="57359" y="277333"/>
                </a:cubicBezTo>
                <a:cubicBezTo>
                  <a:pt x="58851" y="279345"/>
                  <a:pt x="60418" y="281281"/>
                  <a:pt x="61985" y="283144"/>
                </a:cubicBezTo>
                <a:cubicBezTo>
                  <a:pt x="63626" y="285155"/>
                  <a:pt x="65267" y="287092"/>
                  <a:pt x="66909" y="289103"/>
                </a:cubicBezTo>
                <a:cubicBezTo>
                  <a:pt x="68774" y="291338"/>
                  <a:pt x="70714" y="293573"/>
                  <a:pt x="72579" y="295882"/>
                </a:cubicBezTo>
                <a:cubicBezTo>
                  <a:pt x="74593" y="298191"/>
                  <a:pt x="76608" y="300575"/>
                  <a:pt x="78547" y="302959"/>
                </a:cubicBezTo>
                <a:cubicBezTo>
                  <a:pt x="80338" y="305119"/>
                  <a:pt x="82128" y="307205"/>
                  <a:pt x="83844" y="309365"/>
                </a:cubicBezTo>
                <a:cubicBezTo>
                  <a:pt x="85635" y="311600"/>
                  <a:pt x="87425" y="313760"/>
                  <a:pt x="89216" y="315995"/>
                </a:cubicBezTo>
                <a:cubicBezTo>
                  <a:pt x="91007" y="318304"/>
                  <a:pt x="92797" y="320613"/>
                  <a:pt x="94513" y="322922"/>
                </a:cubicBezTo>
                <a:cubicBezTo>
                  <a:pt x="96304" y="325306"/>
                  <a:pt x="98020" y="327764"/>
                  <a:pt x="99736" y="330223"/>
                </a:cubicBezTo>
                <a:cubicBezTo>
                  <a:pt x="101526" y="332681"/>
                  <a:pt x="103167" y="335214"/>
                  <a:pt x="104883" y="337821"/>
                </a:cubicBezTo>
                <a:cubicBezTo>
                  <a:pt x="105928" y="339460"/>
                  <a:pt x="106898" y="341024"/>
                  <a:pt x="107868" y="342737"/>
                </a:cubicBezTo>
                <a:cubicBezTo>
                  <a:pt x="109509" y="345419"/>
                  <a:pt x="111076" y="348175"/>
                  <a:pt x="112642" y="350931"/>
                </a:cubicBezTo>
                <a:cubicBezTo>
                  <a:pt x="114135" y="353762"/>
                  <a:pt x="115627" y="356667"/>
                  <a:pt x="116970" y="359572"/>
                </a:cubicBezTo>
                <a:cubicBezTo>
                  <a:pt x="118387" y="362627"/>
                  <a:pt x="119730" y="365681"/>
                  <a:pt x="120998" y="368735"/>
                </a:cubicBezTo>
                <a:cubicBezTo>
                  <a:pt x="122267" y="371938"/>
                  <a:pt x="123386" y="375141"/>
                  <a:pt x="124505" y="378344"/>
                </a:cubicBezTo>
                <a:cubicBezTo>
                  <a:pt x="125549" y="381697"/>
                  <a:pt x="126519" y="385049"/>
                  <a:pt x="127415" y="388401"/>
                </a:cubicBezTo>
                <a:cubicBezTo>
                  <a:pt x="129131" y="395031"/>
                  <a:pt x="125102" y="401809"/>
                  <a:pt x="118462" y="403523"/>
                </a:cubicBezTo>
                <a:cubicBezTo>
                  <a:pt x="111822" y="405236"/>
                  <a:pt x="105033" y="401213"/>
                  <a:pt x="103391" y="394584"/>
                </a:cubicBezTo>
                <a:cubicBezTo>
                  <a:pt x="87276" y="332085"/>
                  <a:pt x="31247" y="301767"/>
                  <a:pt x="11402" y="248058"/>
                </a:cubicBezTo>
                <a:cubicBezTo>
                  <a:pt x="-9488" y="191444"/>
                  <a:pt x="-1356" y="128350"/>
                  <a:pt x="33187" y="78887"/>
                </a:cubicBezTo>
                <a:cubicBezTo>
                  <a:pt x="67729" y="29424"/>
                  <a:pt x="124281" y="0"/>
                  <a:pt x="184638" y="0"/>
                </a:cubicBezTo>
                <a:close/>
              </a:path>
            </a:pathLst>
          </a:custGeom>
          <a:solidFill>
            <a:schemeClr val="accent1">
              <a:lumMod val="75000"/>
              <a:alpha val="100000"/>
            </a:schemeClr>
          </a:solidFill>
        </p:spPr>
        <p:txBody>
          <a:bodyPr/>
          <a:lstStyle/>
          <a:p/>
        </p:txBody>
      </p:sp>
      <p:sp>
        <p:nvSpPr>
          <p:cNvPr id="6" name="Freeform 6"/>
          <p:cNvSpPr/>
          <p:nvPr/>
        </p:nvSpPr>
        <p:spPr>
          <a:xfrm>
            <a:off x="8503615" y="4081478"/>
            <a:ext cx="334477" cy="307945"/>
          </a:xfrm>
          <a:custGeom>
            <a:rect l="l" t="t" r="r" b="b"/>
            <a:pathLst>
              <a:path w="580" h="535">
                <a:moveTo>
                  <a:pt x="164" y="525"/>
                </a:moveTo>
                <a:cubicBezTo>
                  <a:pt x="172" y="534"/>
                  <a:pt x="186" y="535"/>
                  <a:pt x="196" y="526"/>
                </a:cubicBezTo>
                <a:lnTo>
                  <a:pt x="570" y="187"/>
                </a:lnTo>
                <a:cubicBezTo>
                  <a:pt x="579" y="179"/>
                  <a:pt x="580" y="165"/>
                  <a:pt x="572" y="155"/>
                </a:cubicBezTo>
                <a:lnTo>
                  <a:pt x="475" y="49"/>
                </a:lnTo>
                <a:cubicBezTo>
                  <a:pt x="466" y="39"/>
                  <a:pt x="452" y="39"/>
                  <a:pt x="443" y="47"/>
                </a:cubicBezTo>
                <a:lnTo>
                  <a:pt x="124" y="335"/>
                </a:lnTo>
                <a:cubicBezTo>
                  <a:pt x="115" y="344"/>
                  <a:pt x="114" y="358"/>
                  <a:pt x="123" y="367"/>
                </a:cubicBezTo>
                <a:lnTo>
                  <a:pt x="175" y="425"/>
                </a:lnTo>
                <a:cubicBezTo>
                  <a:pt x="183" y="434"/>
                  <a:pt x="198" y="435"/>
                  <a:pt x="207" y="426"/>
                </a:cubicBezTo>
                <a:lnTo>
                  <a:pt x="341" y="305"/>
                </a:lnTo>
                <a:cubicBezTo>
                  <a:pt x="350" y="297"/>
                  <a:pt x="351" y="282"/>
                  <a:pt x="343" y="273"/>
                </a:cubicBezTo>
                <a:lnTo>
                  <a:pt x="327" y="256"/>
                </a:lnTo>
                <a:lnTo>
                  <a:pt x="193" y="378"/>
                </a:lnTo>
                <a:lnTo>
                  <a:pt x="172" y="354"/>
                </a:lnTo>
                <a:lnTo>
                  <a:pt x="457" y="96"/>
                </a:lnTo>
                <a:lnTo>
                  <a:pt x="523" y="169"/>
                </a:lnTo>
                <a:lnTo>
                  <a:pt x="182" y="478"/>
                </a:lnTo>
                <a:lnTo>
                  <a:pt x="58" y="340"/>
                </a:lnTo>
                <a:lnTo>
                  <a:pt x="404" y="26"/>
                </a:lnTo>
                <a:lnTo>
                  <a:pt x="389" y="10"/>
                </a:lnTo>
                <a:cubicBezTo>
                  <a:pt x="380" y="0"/>
                  <a:pt x="366" y="0"/>
                  <a:pt x="357" y="8"/>
                </a:cubicBezTo>
                <a:lnTo>
                  <a:pt x="10" y="322"/>
                </a:lnTo>
                <a:cubicBezTo>
                  <a:pt x="1" y="330"/>
                  <a:pt x="0" y="344"/>
                  <a:pt x="9" y="354"/>
                </a:cubicBezTo>
                <a:lnTo>
                  <a:pt x="164" y="525"/>
                </a:lnTo>
                <a:close/>
              </a:path>
            </a:pathLst>
          </a:custGeom>
          <a:solidFill>
            <a:schemeClr val="accent1">
              <a:lumMod val="75000"/>
              <a:alpha val="100000"/>
            </a:schemeClr>
          </a:solidFill>
        </p:spPr>
        <p:txBody>
          <a:bodyPr/>
          <a:lstStyle/>
          <a:p/>
        </p:txBody>
      </p:sp>
      <p:sp>
        <p:nvSpPr>
          <p:cNvPr id="7" name="AutoShape 7"/>
          <p:cNvSpPr/>
          <p:nvPr/>
        </p:nvSpPr>
        <p:spPr>
          <a:xfrm>
            <a:off x="8406414" y="2422663"/>
            <a:ext cx="2708275" cy="138303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指无人机在飞行过程中发生的意外事件，包括无人机坠毁、碰撞、失控等。</a:t>
            </a:r>
            <a:endParaRPr lang="en-US" sz="1100"/>
          </a:p>
        </p:txBody>
      </p:sp>
      <p:sp>
        <p:nvSpPr>
          <p:cNvPr id="8" name="AutoShape 8"/>
          <p:cNvSpPr/>
          <p:nvPr/>
        </p:nvSpPr>
        <p:spPr>
          <a:xfrm>
            <a:off x="8901714" y="1901965"/>
            <a:ext cx="2084387" cy="46037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sz="1575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无人机事故定义</a:t>
            </a:r>
            <a:endParaRPr lang="en-US" sz="1100"/>
          </a:p>
        </p:txBody>
      </p:sp>
      <p:sp>
        <p:nvSpPr>
          <p:cNvPr id="9" name="AutoShape 9"/>
          <p:cNvSpPr/>
          <p:nvPr/>
        </p:nvSpPr>
        <p:spPr>
          <a:xfrm>
            <a:off x="8406414" y="4525963"/>
            <a:ext cx="2708275" cy="138303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根据事故的性质和原因，无人机事故可分为技术故障、人为操作失误、环境因素等类型。</a:t>
            </a:r>
            <a:endParaRPr lang="en-US" sz="1100"/>
          </a:p>
        </p:txBody>
      </p:sp>
      <p:sp>
        <p:nvSpPr>
          <p:cNvPr id="10" name="AutoShape 10"/>
          <p:cNvSpPr/>
          <p:nvPr/>
        </p:nvSpPr>
        <p:spPr>
          <a:xfrm>
            <a:off x="8901714" y="4005263"/>
            <a:ext cx="2084387" cy="46037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sz="1575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无人机事故分类</a:t>
            </a:r>
            <a:endParaRPr lang="en-US" sz="1100"/>
          </a:p>
        </p:txBody>
      </p:sp>
      <p:grpSp>
        <p:nvGrpSpPr>
          <p:cNvPr id="11" name="Group 11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id="12" name="AutoShape 12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13" name="AutoShape 13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14" name="AutoShape 14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15" name="AutoShape 15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16" name="AutoShape 16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17" name="AutoShape 17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18" name="AutoShape 18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19" name="AutoShape 19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20" name="AutoShape 20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21" name="AutoShape 21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22" name="AutoShape 22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23" name="AutoShape 23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24" name="AutoShape 24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25" name="AutoShape 25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26" name="AutoShape 26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27" name="AutoShape 27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28" name="AutoShape 28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29" name="AutoShape 29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30" name="AutoShape 30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31" name="AutoShape 31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32" name="TextBox 32"/>
            <p:cNvSpPr txBox="1"/>
            <p:nvPr/>
          </p:nvSpPr>
          <p:spPr>
            <a:xfrm>
              <a:off x="1094842" y="93878"/>
              <a:ext cx="10001250" cy="914400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无人机事故定义与分类</a:t>
              </a:r>
            </a:p>
          </p:txBody>
        </p:sp>
      </p:grpSp>
    </p:spTree>
  </p:cSld>
  <p:clrMapOvr>
    <a:masterClrMapping/>
  </p:clrMapOvr>
  <p:transition/>
  <p:timing/>
</p:sld>
</file>

<file path=ppt/slides/slide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 dpi="0" rotWithShape="1">
          <a:blip r:embed="rId5">
            <a:alphaModFix/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AutoShape 2"/>
          <p:cNvSpPr/>
          <p:nvPr/>
        </p:nvSpPr>
        <p:spPr>
          <a:xfrm>
            <a:off x="990089" y="1514981"/>
            <a:ext cx="932011" cy="932011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  <p:txBody>
          <a:bodyPr/>
          <a:lstStyle/>
          <a:p/>
        </p:txBody>
      </p:sp>
      <p:sp>
        <p:nvSpPr>
          <p:cNvPr id="3" name="TextBox 3"/>
          <p:cNvSpPr txBox="1"/>
          <p:nvPr/>
        </p:nvSpPr>
        <p:spPr>
          <a:xfrm>
            <a:off x="990089" y="4677159"/>
            <a:ext cx="2409825" cy="1047750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just">
              <a:lnSpc>
                <a:spcPct val="96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无人机机械部件损坏、电子设备故障等可能导致无人机失控或坠毁。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90089" y="3829496"/>
            <a:ext cx="2409825" cy="447675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96000"/>
              </a:lnSpc>
            </a:pPr>
            <a:r>
              <a:rPr lang="en-US" sz="2025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技术故障</a:t>
            </a:r>
          </a:p>
        </p:txBody>
      </p:sp>
      <p:cxnSp>
        <p:nvCxnSpPr>
          <p:cNvPr id="5" name="Connector 5"/>
          <p:cNvCxnSpPr/>
          <p:nvPr/>
        </p:nvCxnSpPr>
        <p:spPr>
          <a:xfrm>
            <a:off x="1095003" y="4507169"/>
            <a:ext cx="2676821" cy="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Connector 6"/>
          <p:cNvCxnSpPr/>
          <p:nvPr/>
        </p:nvCxnSpPr>
        <p:spPr>
          <a:xfrm>
            <a:off x="3569918" y="4041523"/>
            <a:ext cx="207264" cy="0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Freeform 7"/>
          <p:cNvSpPr/>
          <p:nvPr/>
        </p:nvSpPr>
        <p:spPr>
          <a:xfrm>
            <a:off x="3687773" y="3947812"/>
            <a:ext cx="151723" cy="187422"/>
          </a:xfrm>
          <a:custGeom>
            <a:rect l="l" t="t" r="r" b="b"/>
            <a:pathLst>
              <a:path w="1905000" h="1905000">
                <a:moveTo>
                  <a:pt x="0" y="0"/>
                </a:moveTo>
                <a:lnTo>
                  <a:pt x="762000" y="0"/>
                </a:lnTo>
                <a:lnTo>
                  <a:pt x="1905000" y="952500"/>
                </a:lnTo>
                <a:lnTo>
                  <a:pt x="762000" y="1905000"/>
                </a:lnTo>
                <a:lnTo>
                  <a:pt x="0" y="1905000"/>
                </a:lnTo>
                <a:lnTo>
                  <a:pt x="1143000" y="952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</p:spPr>
        <p:txBody>
          <a:bodyPr/>
          <a:lstStyle/>
          <a:p/>
        </p:txBody>
      </p:sp>
      <p:sp>
        <p:nvSpPr>
          <p:cNvPr id="8" name="AutoShape 8"/>
          <p:cNvSpPr/>
          <p:nvPr/>
        </p:nvSpPr>
        <p:spPr>
          <a:xfrm>
            <a:off x="4671297" y="1454147"/>
            <a:ext cx="932011" cy="932011"/>
          </a:xfrm>
          <a:prstGeom prst="ellipse">
            <a:avLst/>
          </a:prstGeom>
          <a:solidFill>
            <a:schemeClr val="accent2">
              <a:alpha val="100000"/>
            </a:schemeClr>
          </a:solidFill>
        </p:spPr>
        <p:txBody>
          <a:bodyPr/>
          <a:lstStyle/>
          <a:p/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 t="12500" b="12500"/>
          <a:stretch>
            <a:fillRect/>
          </a:stretch>
        </p:blipFill>
        <p:spPr>
          <a:xfrm>
            <a:off x="5039938" y="1393187"/>
            <a:ext cx="2231507" cy="2231507"/>
          </a:xfrm>
          <a:prstGeom prst="ellipse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671297" y="3829496"/>
            <a:ext cx="2409825" cy="447675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96000"/>
              </a:lnSpc>
            </a:pPr>
            <a:r>
              <a:rPr lang="en-US" sz="2025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人为操作失误</a:t>
            </a:r>
          </a:p>
        </p:txBody>
      </p:sp>
      <p:cxnSp>
        <p:nvCxnSpPr>
          <p:cNvPr id="11" name="Connector 11"/>
          <p:cNvCxnSpPr/>
          <p:nvPr/>
        </p:nvCxnSpPr>
        <p:spPr>
          <a:xfrm>
            <a:off x="4776211" y="4446335"/>
            <a:ext cx="2676821" cy="0"/>
          </a:xfrm>
          <a:prstGeom prst="line">
            <a:avLst/>
          </a:prstGeom>
          <a:ln w="9525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0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12" name="Connector 12"/>
          <p:cNvCxnSpPr/>
          <p:nvPr/>
        </p:nvCxnSpPr>
        <p:spPr>
          <a:xfrm>
            <a:off x="7251125" y="4041523"/>
            <a:ext cx="207264" cy="0"/>
          </a:xfrm>
          <a:prstGeom prst="line">
            <a:avLst/>
          </a:prstGeom>
          <a:ln w="38100">
            <a:solidFill>
              <a:schemeClr val="accent2"/>
            </a:solidFill>
            <a:prstDash val="solid"/>
          </a:ln>
        </p:spPr>
        <p:style>
          <a:lnRef idx="0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13" name="Freeform 13"/>
          <p:cNvSpPr/>
          <p:nvPr/>
        </p:nvSpPr>
        <p:spPr>
          <a:xfrm>
            <a:off x="7368981" y="3947812"/>
            <a:ext cx="151723" cy="187422"/>
          </a:xfrm>
          <a:custGeom>
            <a:rect l="l" t="t" r="r" b="b"/>
            <a:pathLst>
              <a:path w="1905000" h="1905000">
                <a:moveTo>
                  <a:pt x="0" y="0"/>
                </a:moveTo>
                <a:lnTo>
                  <a:pt x="762000" y="0"/>
                </a:lnTo>
                <a:lnTo>
                  <a:pt x="1905000" y="952500"/>
                </a:lnTo>
                <a:lnTo>
                  <a:pt x="762000" y="1905000"/>
                </a:lnTo>
                <a:lnTo>
                  <a:pt x="0" y="1905000"/>
                </a:lnTo>
                <a:lnTo>
                  <a:pt x="1143000" y="952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100000"/>
            </a:schemeClr>
          </a:solidFill>
        </p:spPr>
        <p:txBody>
          <a:bodyPr/>
          <a:lstStyle/>
          <a:p/>
        </p:txBody>
      </p:sp>
      <p:sp>
        <p:nvSpPr>
          <p:cNvPr id="14" name="AutoShape 14"/>
          <p:cNvSpPr/>
          <p:nvPr/>
        </p:nvSpPr>
        <p:spPr>
          <a:xfrm>
            <a:off x="8373015" y="1454147"/>
            <a:ext cx="932011" cy="932011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  <p:txBody>
          <a:bodyPr/>
          <a:lstStyle/>
          <a:p/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rcRect t="15208" b="15208"/>
          <a:stretch>
            <a:fillRect/>
          </a:stretch>
        </p:blipFill>
        <p:spPr>
          <a:xfrm>
            <a:off x="8741656" y="1393187"/>
            <a:ext cx="2231507" cy="2231507"/>
          </a:xfrm>
          <a:prstGeom prst="ellipse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8373015" y="3829496"/>
            <a:ext cx="2409825" cy="447675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96000"/>
              </a:lnSpc>
            </a:pPr>
            <a:r>
              <a:rPr lang="en-US" sz="2025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环境因素</a:t>
            </a:r>
          </a:p>
        </p:txBody>
      </p:sp>
      <p:cxnSp>
        <p:nvCxnSpPr>
          <p:cNvPr id="17" name="Connector 17"/>
          <p:cNvCxnSpPr/>
          <p:nvPr/>
        </p:nvCxnSpPr>
        <p:spPr>
          <a:xfrm>
            <a:off x="8477928" y="4446335"/>
            <a:ext cx="2676821" cy="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Connector 18"/>
          <p:cNvCxnSpPr/>
          <p:nvPr/>
        </p:nvCxnSpPr>
        <p:spPr>
          <a:xfrm>
            <a:off x="10952843" y="4041523"/>
            <a:ext cx="207264" cy="0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Freeform 19"/>
          <p:cNvSpPr/>
          <p:nvPr/>
        </p:nvSpPr>
        <p:spPr>
          <a:xfrm>
            <a:off x="11070699" y="3947812"/>
            <a:ext cx="151723" cy="187422"/>
          </a:xfrm>
          <a:custGeom>
            <a:rect l="l" t="t" r="r" b="b"/>
            <a:pathLst>
              <a:path w="1905000" h="1905000">
                <a:moveTo>
                  <a:pt x="0" y="0"/>
                </a:moveTo>
                <a:lnTo>
                  <a:pt x="762000" y="0"/>
                </a:lnTo>
                <a:lnTo>
                  <a:pt x="1905000" y="952500"/>
                </a:lnTo>
                <a:lnTo>
                  <a:pt x="762000" y="1905000"/>
                </a:lnTo>
                <a:lnTo>
                  <a:pt x="0" y="1905000"/>
                </a:lnTo>
                <a:lnTo>
                  <a:pt x="1143000" y="952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</p:spPr>
        <p:txBody>
          <a:bodyPr/>
          <a:lstStyle/>
          <a:p/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rcRect l="12500" r="12500"/>
          <a:stretch>
            <a:fillRect/>
          </a:stretch>
        </p:blipFill>
        <p:spPr>
          <a:xfrm>
            <a:off x="1358558" y="1454147"/>
            <a:ext cx="2231507" cy="2231507"/>
          </a:xfrm>
          <a:prstGeom prst="ellipse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4671297" y="4677159"/>
            <a:ext cx="2409825" cy="1047750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just">
              <a:lnSpc>
                <a:spcPct val="96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飞行员操作不当或缺乏经验可能导致无人机与障碍物碰撞、坠毁等。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373015" y="4677159"/>
            <a:ext cx="2409825" cy="1047750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just">
              <a:lnSpc>
                <a:spcPct val="96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恶劣天气、电磁干扰等环境因素也可能导致无人机失控或坠毁。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392065" y="1604894"/>
            <a:ext cx="581025" cy="457200"/>
          </a:xfrm>
          <a:prstGeom prst="rect">
            <a:avLst/>
          </a:prstGeom>
        </p:spPr>
        <p:txBody>
          <a:bodyPr vert="horz" wrap="square" lIns="114300" tIns="57150" rIns="114300" bIns="57150" rtlCol="0" anchor="ctr" anchorCtr="1">
            <a:spAutoFit/>
          </a:bodyPr>
          <a:lstStyle/>
          <a:p>
            <a:pPr algn="ctr">
              <a:lnSpc>
                <a:spcPct val="100000"/>
              </a:lnSpc>
              <a:spcBef>
                <a:spcPts val="450"/>
              </a:spcBef>
            </a:pPr>
            <a:r>
              <a:rPr lang="en-US" sz="2025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690347" y="1604894"/>
            <a:ext cx="578298" cy="437007"/>
          </a:xfrm>
          <a:prstGeom prst="rect">
            <a:avLst/>
          </a:prstGeom>
        </p:spPr>
        <p:txBody>
          <a:bodyPr vert="horz" wrap="square" lIns="114300" tIns="57150" rIns="114300" bIns="57150" rtlCol="0" anchor="ctr" anchorCtr="1">
            <a:spAutoFit/>
          </a:bodyPr>
          <a:lstStyle/>
          <a:p>
            <a:pPr>
              <a:lnSpc>
                <a:spcPct val="100000"/>
              </a:lnSpc>
              <a:spcBef>
                <a:spcPts val="450"/>
              </a:spcBef>
            </a:pPr>
            <a:r>
              <a:rPr lang="en-US" sz="2025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80564" y="1604894"/>
            <a:ext cx="581025" cy="457200"/>
          </a:xfrm>
          <a:prstGeom prst="rect">
            <a:avLst/>
          </a:prstGeom>
        </p:spPr>
        <p:txBody>
          <a:bodyPr vert="horz" wrap="square" lIns="114300" tIns="57150" rIns="114300" bIns="57150" rtlCol="0" anchor="ctr" anchorCtr="1">
            <a:spAutoFit/>
          </a:bodyPr>
          <a:lstStyle/>
          <a:p>
            <a:pPr algn="ctr">
              <a:lnSpc>
                <a:spcPct val="100000"/>
              </a:lnSpc>
              <a:spcBef>
                <a:spcPts val="450"/>
              </a:spcBef>
            </a:pPr>
            <a:r>
              <a:rPr lang="en-US" sz="2025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id="27" name="AutoShape 27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28" name="AutoShape 28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29" name="AutoShape 29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30" name="AutoShape 30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31" name="AutoShape 31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32" name="AutoShape 32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33" name="AutoShape 33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34" name="AutoShape 34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35" name="AutoShape 35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36" name="AutoShape 36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37" name="AutoShape 37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38" name="AutoShape 38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39" name="AutoShape 39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40" name="AutoShape 40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41" name="AutoShape 41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42" name="AutoShape 42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43" name="AutoShape 43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44" name="AutoShape 44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45" name="AutoShape 45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46" name="AutoShape 46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47" name="TextBox 47"/>
            <p:cNvSpPr txBox="1"/>
            <p:nvPr/>
          </p:nvSpPr>
          <p:spPr>
            <a:xfrm>
              <a:off x="1094842" y="93878"/>
              <a:ext cx="10001250" cy="914400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无人机事故发生原因分析</a:t>
              </a:r>
            </a:p>
          </p:txBody>
        </p:sp>
      </p:grpSp>
    </p:spTree>
  </p:cSld>
  <p:clrMapOvr>
    <a:masterClrMapping/>
  </p:clrMapOvr>
  <p:transition/>
  <p:timing/>
</p:sld>
</file>

<file path=ppt/slides/slide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 dpi="0" rotWithShape="1">
          <a:blip r:embed="rId5">
            <a:alphaModFix/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cxnSp>
        <p:nvCxnSpPr>
          <p:cNvPr id="2" name="Connector 2"/>
          <p:cNvCxnSpPr/>
          <p:nvPr/>
        </p:nvCxnSpPr>
        <p:spPr>
          <a:xfrm flipV="1">
            <a:off x="1296416" y="4399620"/>
            <a:ext cx="2492359" cy="4740"/>
          </a:xfrm>
          <a:prstGeom prst="line">
            <a:avLst/>
          </a:prstGeom>
          <a:ln w="9525">
            <a:solidFill>
              <a:schemeClr val="accent1"/>
            </a:solidFill>
            <a:prstDash val="solid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AutoShape 3"/>
          <p:cNvSpPr/>
          <p:nvPr/>
        </p:nvSpPr>
        <p:spPr>
          <a:xfrm rot="-3859086" flipV="1">
            <a:off x="1527125" y="1469413"/>
            <a:ext cx="2109431" cy="2217572"/>
          </a:xfrm>
          <a:prstGeom prst="parallelogram">
            <a:avLst>
              <a:gd name="adj" fmla="val 54601"/>
            </a:avLst>
          </a:prstGeom>
          <a:solidFill>
            <a:schemeClr val="accent1">
              <a:alpha val="100000"/>
            </a:schemeClr>
          </a:solidFill>
        </p:spPr>
        <p:txBody>
          <a:bodyPr/>
          <a:lstStyle/>
          <a:p/>
        </p:txBody>
      </p:sp>
      <p:sp>
        <p:nvSpPr>
          <p:cNvPr id="4" name="TextBox 4"/>
          <p:cNvSpPr txBox="1"/>
          <p:nvPr/>
        </p:nvSpPr>
        <p:spPr>
          <a:xfrm>
            <a:off x="1338084" y="4590395"/>
            <a:ext cx="2450691" cy="1287399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无人机事故可能造成地面人员伤亡，特别是当无人机在人口稠密地区飞行时。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16750" r="16750"/>
          <a:stretch>
            <a:fillRect/>
          </a:stretch>
        </p:blipFill>
        <p:spPr>
          <a:xfrm>
            <a:off x="1632387" y="1536628"/>
            <a:ext cx="1898907" cy="1898907"/>
          </a:xfrm>
          <a:prstGeom prst="ellipse">
            <a:avLst/>
          </a:prstGeom>
        </p:spPr>
      </p:pic>
      <p:sp>
        <p:nvSpPr>
          <p:cNvPr id="6" name="AutoShape 6"/>
          <p:cNvSpPr/>
          <p:nvPr/>
        </p:nvSpPr>
        <p:spPr>
          <a:xfrm rot="-3859086" flipV="1">
            <a:off x="5041284" y="1457221"/>
            <a:ext cx="2109431" cy="2217572"/>
          </a:xfrm>
          <a:prstGeom prst="parallelogram">
            <a:avLst>
              <a:gd name="adj" fmla="val 54601"/>
            </a:avLst>
          </a:prstGeom>
          <a:solidFill>
            <a:schemeClr val="accent2">
              <a:alpha val="100000"/>
            </a:schemeClr>
          </a:solidFill>
        </p:spPr>
        <p:txBody>
          <a:bodyPr/>
          <a:lstStyle/>
          <a:p/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l="16667" r="16667"/>
          <a:stretch>
            <a:fillRect/>
          </a:stretch>
        </p:blipFill>
        <p:spPr>
          <a:xfrm>
            <a:off x="5146546" y="1536628"/>
            <a:ext cx="1898907" cy="1898907"/>
          </a:xfrm>
          <a:prstGeom prst="ellipse">
            <a:avLst/>
          </a:prstGeom>
        </p:spPr>
      </p:pic>
      <p:sp>
        <p:nvSpPr>
          <p:cNvPr id="8" name="AutoShape 8"/>
          <p:cNvSpPr/>
          <p:nvPr/>
        </p:nvSpPr>
        <p:spPr>
          <a:xfrm rot="-3859086" flipV="1">
            <a:off x="8711366" y="1419290"/>
            <a:ext cx="2109431" cy="2217572"/>
          </a:xfrm>
          <a:prstGeom prst="parallelogram">
            <a:avLst>
              <a:gd name="adj" fmla="val 54601"/>
            </a:avLst>
          </a:prstGeom>
          <a:solidFill>
            <a:schemeClr val="accent1">
              <a:alpha val="100000"/>
            </a:schemeClr>
          </a:solidFill>
        </p:spPr>
        <p:txBody>
          <a:bodyPr/>
          <a:lstStyle/>
          <a:p/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 l="16750" r="16750"/>
          <a:stretch>
            <a:fillRect/>
          </a:stretch>
        </p:blipFill>
        <p:spPr>
          <a:xfrm>
            <a:off x="8816628" y="1536628"/>
            <a:ext cx="1898907" cy="1898907"/>
          </a:xfrm>
          <a:prstGeom prst="ellipse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38761" y="3746205"/>
            <a:ext cx="2971800" cy="495300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96000"/>
              </a:lnSpc>
            </a:pPr>
            <a:r>
              <a:rPr lang="en-US" sz="2325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人员伤亡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235229" y="4350852"/>
            <a:ext cx="97536" cy="97536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  <p:txBody>
          <a:bodyPr/>
          <a:lstStyle/>
          <a:p/>
        </p:txBody>
      </p:sp>
      <p:sp>
        <p:nvSpPr>
          <p:cNvPr id="12" name="AutoShape 12"/>
          <p:cNvSpPr/>
          <p:nvPr/>
        </p:nvSpPr>
        <p:spPr>
          <a:xfrm>
            <a:off x="3788775" y="4350852"/>
            <a:ext cx="97536" cy="97536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  <p:txBody>
          <a:bodyPr/>
          <a:lstStyle/>
          <a:p/>
        </p:txBody>
      </p:sp>
      <p:cxnSp>
        <p:nvCxnSpPr>
          <p:cNvPr id="13" name="Connector 13"/>
          <p:cNvCxnSpPr/>
          <p:nvPr/>
        </p:nvCxnSpPr>
        <p:spPr>
          <a:xfrm flipV="1">
            <a:off x="4700847" y="4399620"/>
            <a:ext cx="2492359" cy="4740"/>
          </a:xfrm>
          <a:prstGeom prst="line">
            <a:avLst/>
          </a:prstGeom>
          <a:ln w="9525">
            <a:solidFill>
              <a:schemeClr val="accent2"/>
            </a:solidFill>
            <a:prstDash val="solid"/>
          </a:ln>
        </p:spPr>
        <p:style>
          <a:lnRef idx="0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14" name="TextBox 14"/>
          <p:cNvSpPr txBox="1"/>
          <p:nvPr/>
        </p:nvSpPr>
        <p:spPr>
          <a:xfrm>
            <a:off x="4742516" y="4590395"/>
            <a:ext cx="2450691" cy="1287399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无人机坠毁可能造成地面财产损失，包括建筑、车辆等。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643192" y="3746205"/>
            <a:ext cx="2952750" cy="495300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96000"/>
              </a:lnSpc>
            </a:pPr>
            <a:r>
              <a:rPr lang="en-US" sz="2325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财产损失</a:t>
            </a:r>
          </a:p>
        </p:txBody>
      </p:sp>
      <p:sp>
        <p:nvSpPr>
          <p:cNvPr id="16" name="AutoShape 16"/>
          <p:cNvSpPr/>
          <p:nvPr/>
        </p:nvSpPr>
        <p:spPr>
          <a:xfrm>
            <a:off x="4639660" y="4350852"/>
            <a:ext cx="97536" cy="97536"/>
          </a:xfrm>
          <a:prstGeom prst="ellipse">
            <a:avLst/>
          </a:prstGeom>
          <a:solidFill>
            <a:schemeClr val="accent2">
              <a:alpha val="100000"/>
            </a:schemeClr>
          </a:solidFill>
        </p:spPr>
        <p:txBody>
          <a:bodyPr/>
          <a:lstStyle/>
          <a:p/>
        </p:txBody>
      </p:sp>
      <p:sp>
        <p:nvSpPr>
          <p:cNvPr id="17" name="AutoShape 17"/>
          <p:cNvSpPr/>
          <p:nvPr/>
        </p:nvSpPr>
        <p:spPr>
          <a:xfrm>
            <a:off x="7193207" y="4350852"/>
            <a:ext cx="97536" cy="97536"/>
          </a:xfrm>
          <a:prstGeom prst="ellipse">
            <a:avLst/>
          </a:prstGeom>
          <a:solidFill>
            <a:schemeClr val="accent2">
              <a:alpha val="100000"/>
            </a:schemeClr>
          </a:solidFill>
        </p:spPr>
        <p:txBody>
          <a:bodyPr/>
          <a:lstStyle/>
          <a:p/>
        </p:txBody>
      </p:sp>
      <p:cxnSp>
        <p:nvCxnSpPr>
          <p:cNvPr id="18" name="Connector 18"/>
          <p:cNvCxnSpPr/>
          <p:nvPr/>
        </p:nvCxnSpPr>
        <p:spPr>
          <a:xfrm flipV="1">
            <a:off x="8370929" y="4399620"/>
            <a:ext cx="2492359" cy="4740"/>
          </a:xfrm>
          <a:prstGeom prst="line">
            <a:avLst/>
          </a:prstGeom>
          <a:ln w="9525">
            <a:solidFill>
              <a:schemeClr val="accent1"/>
            </a:solidFill>
            <a:prstDash val="solid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TextBox 19"/>
          <p:cNvSpPr txBox="1"/>
          <p:nvPr/>
        </p:nvSpPr>
        <p:spPr>
          <a:xfrm>
            <a:off x="8412597" y="4590395"/>
            <a:ext cx="2450691" cy="1287399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无人机事故可能对公共安全造成威胁，例如在禁飞区域飞行或威胁航空安全。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313274" y="3746205"/>
            <a:ext cx="3019425" cy="495300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96000"/>
              </a:lnSpc>
            </a:pPr>
            <a:r>
              <a:rPr lang="en-US" sz="2325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公共安全影响</a:t>
            </a:r>
          </a:p>
        </p:txBody>
      </p:sp>
      <p:sp>
        <p:nvSpPr>
          <p:cNvPr id="21" name="AutoShape 21"/>
          <p:cNvSpPr/>
          <p:nvPr/>
        </p:nvSpPr>
        <p:spPr>
          <a:xfrm>
            <a:off x="8309741" y="4350852"/>
            <a:ext cx="97536" cy="97536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  <p:txBody>
          <a:bodyPr/>
          <a:lstStyle/>
          <a:p/>
        </p:txBody>
      </p:sp>
      <p:sp>
        <p:nvSpPr>
          <p:cNvPr id="22" name="AutoShape 22"/>
          <p:cNvSpPr/>
          <p:nvPr/>
        </p:nvSpPr>
        <p:spPr>
          <a:xfrm>
            <a:off x="10863288" y="4350852"/>
            <a:ext cx="97536" cy="97536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  <p:txBody>
          <a:bodyPr/>
          <a:lstStyle/>
          <a:p/>
        </p:txBody>
      </p:sp>
      <p:grpSp>
        <p:nvGrpSpPr>
          <p:cNvPr id="23" name="Group 23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id="24" name="AutoShape 24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25" name="AutoShape 25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26" name="AutoShape 26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27" name="AutoShape 27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28" name="AutoShape 28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29" name="AutoShape 29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30" name="AutoShape 30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31" name="AutoShape 31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32" name="AutoShape 32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33" name="AutoShape 33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34" name="AutoShape 34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35" name="AutoShape 35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36" name="AutoShape 36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37" name="AutoShape 37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38" name="AutoShape 38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39" name="AutoShape 39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40" name="AutoShape 40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41" name="AutoShape 41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42" name="AutoShape 42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43" name="AutoShape 43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44" name="TextBox 44"/>
            <p:cNvSpPr txBox="1"/>
            <p:nvPr/>
          </p:nvSpPr>
          <p:spPr>
            <a:xfrm>
              <a:off x="1094842" y="93878"/>
              <a:ext cx="10001250" cy="914400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无人机事故的危害与影响</a:t>
              </a:r>
            </a:p>
          </p:txBody>
        </p:sp>
      </p:grpSp>
    </p:spTree>
  </p:cSld>
  <p:clrMapOvr>
    <a:masterClrMapping/>
  </p:clrMapOvr>
  <p:transition/>
  <p:timing/>
</p:sld>
</file>

<file path=ppt/slides/slide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 dpi="0" rotWithShape="1">
          <a:blip r:embed="rId2">
            <a:alphaModFix/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Group 2"/>
          <p:cNvGrpSpPr/>
          <p:nvPr/>
        </p:nvGrpSpPr>
        <p:grpSpPr>
          <a:xfrm>
            <a:off x="4370921" y="1670137"/>
            <a:ext cx="3450158" cy="1322592"/>
            <a:chOff x="4370921" y="1670137"/>
            <a:chExt cx="3450158" cy="1322592"/>
          </a:xfrm>
        </p:grpSpPr>
        <p:sp>
          <p:nvSpPr>
            <p:cNvPr id="3" name="TextBox 3"/>
            <p:cNvSpPr txBox="1"/>
            <p:nvPr/>
          </p:nvSpPr>
          <p:spPr>
            <a:xfrm>
              <a:off x="4370921" y="1670137"/>
              <a:ext cx="3450158" cy="1322592"/>
            </a:xfrm>
            <a:prstGeom prst="rect">
              <a:avLst/>
            </a:prstGeom>
          </p:spPr>
          <p:txBody>
            <a:bodyPr vert="horz" wrap="square" lIns="66008" tIns="33052" rIns="66008" bIns="33052" rtlCol="0" anchor="t" anchorCtr="0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9600" b="1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02</a:t>
              </a:r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2815553" y="3149915"/>
            <a:ext cx="6560893" cy="1721157"/>
          </a:xfrm>
          <a:prstGeom prst="rect">
            <a:avLst/>
          </a:prstGeom>
        </p:spPr>
        <p:txBody>
          <a:bodyPr vert="horz" wrap="square" lIns="91440" tIns="45720" rIns="91440" bIns="45720" rtlCol="0" anchor="t" anchorCtr="1">
            <a:normAutofit/>
          </a:bodyPr>
          <a:lstStyle/>
          <a:p>
            <a:pPr algn="ctr">
              <a:lnSpc>
                <a:spcPct val="120000"/>
              </a:lnSpc>
              <a:spcBef>
                <a:spcPts val="375"/>
              </a:spcBef>
            </a:pPr>
            <a:r>
              <a:rPr lang="en-US" sz="36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飞行事故应急处理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5017700" y="1098427"/>
            <a:ext cx="2156600" cy="638034"/>
            <a:chOff x="5017700" y="1098427"/>
            <a:chExt cx="2156600" cy="638034"/>
          </a:xfrm>
        </p:grpSpPr>
        <p:sp>
          <p:nvSpPr>
            <p:cNvPr id="6" name="TextBox 6"/>
            <p:cNvSpPr txBox="1"/>
            <p:nvPr/>
          </p:nvSpPr>
          <p:spPr>
            <a:xfrm>
              <a:off x="5017700" y="1098427"/>
              <a:ext cx="2156600" cy="638034"/>
            </a:xfrm>
            <a:prstGeom prst="rect">
              <a:avLst/>
            </a:prstGeom>
          </p:spPr>
          <p:txBody>
            <a:bodyPr vert="horz" wrap="square" lIns="66008" tIns="33052" rIns="66008" bIns="33052" rtlCol="0" anchor="ctr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25" b="1">
                  <a:solidFill>
                    <a:srgbClr val="5CA5F4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CHAPTER</a:t>
              </a:r>
            </a:p>
          </p:txBody>
        </p:sp>
      </p:grpSp>
    </p:spTree>
  </p:cSld>
  <p:clrMapOvr>
    <a:masterClrMapping/>
  </p:clrMapOvr>
  <p:transition/>
  <p:timing/>
</p:sld>
</file>

<file path=ppt/slides/slide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 dpi="0" rotWithShape="1">
          <a:blip r:embed="rId3">
            <a:alphaModFix/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63" r="163"/>
          <a:stretch>
            <a:fillRect/>
          </a:stretch>
        </p:blipFill>
        <p:spPr>
          <a:xfrm>
            <a:off x="3909691" y="1250241"/>
            <a:ext cx="7848600" cy="5248275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466496" y="3766754"/>
            <a:ext cx="3974251" cy="2472718"/>
          </a:xfrm>
          <a:prstGeom prst="rect">
            <a:avLst/>
          </a:prstGeom>
          <a:solidFill>
            <a:schemeClr val="accent1">
              <a:lumMod val="75000"/>
              <a:alpha val="76862"/>
            </a:schemeClr>
          </a:solidFill>
        </p:spPr>
        <p:txBody>
          <a:bodyPr/>
          <a:lstStyle/>
          <a:p/>
        </p:txBody>
      </p:sp>
      <p:sp>
        <p:nvSpPr>
          <p:cNvPr id="4" name="AutoShape 4"/>
          <p:cNvSpPr/>
          <p:nvPr/>
        </p:nvSpPr>
        <p:spPr>
          <a:xfrm>
            <a:off x="563624" y="1824409"/>
            <a:ext cx="2936423" cy="160459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l">
              <a:lnSpc>
                <a:spcPct val="150000"/>
              </a:lnSpc>
              <a:spcBef>
                <a:spcPts val="270"/>
              </a:spcBef>
              <a:defRPr/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根据无人机类型、使用场景和潜在风险，制定相应的飞行事故应急预案，明确应急组织、资源调配、救援流程等。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>
            <a:off x="601724" y="4315960"/>
            <a:ext cx="3052052" cy="160459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l">
              <a:lnSpc>
                <a:spcPct val="150000"/>
              </a:lnSpc>
              <a:spcBef>
                <a:spcPts val="270"/>
              </a:spcBef>
              <a:defRPr/>
            </a:pPr>
            <a:r>
              <a:rPr lang="en-US" sz="135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定期更新应急预案，并组织相关人员进行演练，确保预案的有效性和可操作性。</a:t>
            </a:r>
            <a:endParaRPr lang="en-US" sz="1100"/>
          </a:p>
        </p:txBody>
      </p:sp>
      <p:grpSp>
        <p:nvGrpSpPr>
          <p:cNvPr id="6" name="Group 6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id="7" name="AutoShape 7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8" name="AutoShape 8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9" name="AutoShape 9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10" name="AutoShape 10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11" name="AutoShape 11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12" name="AutoShape 12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13" name="AutoShape 13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14" name="AutoShape 14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15" name="AutoShape 15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16" name="AutoShape 16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17" name="AutoShape 17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18" name="AutoShape 18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19" name="AutoShape 19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20" name="AutoShape 20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21" name="AutoShape 21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22" name="AutoShape 22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23" name="AutoShape 23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24" name="AutoShape 24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25" name="AutoShape 25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26" name="AutoShape 26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27" name="TextBox 27"/>
            <p:cNvSpPr txBox="1"/>
            <p:nvPr/>
          </p:nvSpPr>
          <p:spPr>
            <a:xfrm>
              <a:off x="1094842" y="93878"/>
              <a:ext cx="10001250" cy="914400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飞行事故应急预案</a:t>
              </a:r>
            </a:p>
          </p:txBody>
        </p:sp>
      </p:grpSp>
      <p:sp>
        <p:nvSpPr>
          <p:cNvPr id="28" name="AutoShape 28"/>
          <p:cNvSpPr/>
          <p:nvPr/>
        </p:nvSpPr>
        <p:spPr>
          <a:xfrm>
            <a:off x="601724" y="3976765"/>
            <a:ext cx="2936423" cy="33919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just">
              <a:defRPr/>
            </a:pPr>
            <a:r>
              <a:rPr lang="en-US" sz="1575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预案更新与演练</a:t>
            </a:r>
            <a:endParaRPr lang="en-US" sz="1100"/>
          </a:p>
        </p:txBody>
      </p:sp>
      <p:sp>
        <p:nvSpPr>
          <p:cNvPr id="29" name="AutoShape 29"/>
          <p:cNvSpPr/>
          <p:nvPr/>
        </p:nvSpPr>
        <p:spPr>
          <a:xfrm>
            <a:off x="563624" y="1405309"/>
            <a:ext cx="2936423" cy="33919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just">
              <a:defRPr/>
            </a:pPr>
            <a:r>
              <a:rPr lang="en-US" sz="1575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制定应急预案</a:t>
            </a:r>
            <a:endParaRPr lang="en-US" sz="1100"/>
          </a:p>
        </p:txBody>
      </p:sp>
    </p:spTree>
  </p:cSld>
  <p:clrMapOvr>
    <a:masterClrMapping/>
  </p:clrMapOvr>
  <p:transition/>
  <p:timing/>
</p:sld>
</file>

<file path=ppt/slides/slide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blipFill dpi="0" rotWithShape="1">
          <a:blip r:embed="rId5">
            <a:alphaModFix/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Group 2"/>
          <p:cNvGrpSpPr/>
          <p:nvPr/>
        </p:nvGrpSpPr>
        <p:grpSpPr>
          <a:xfrm>
            <a:off x="981837" y="1604867"/>
            <a:ext cx="3394996" cy="2116741"/>
            <a:chOff x="981837" y="1604867"/>
            <a:chExt cx="3394996" cy="2116741"/>
          </a:xfrm>
        </p:grpSpPr>
        <p:sp>
          <p:nvSpPr>
            <p:cNvPr id="3" name="AutoShape 3"/>
            <p:cNvSpPr/>
            <p:nvPr/>
          </p:nvSpPr>
          <p:spPr>
            <a:xfrm>
              <a:off x="981837" y="1604867"/>
              <a:ext cx="3394996" cy="2116741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 vert="horz" wrap="square" lIns="91440" tIns="45720" rIns="91440" bIns="45720" rtlCol="0" anchor="ctr" anchorCtr="0">
              <a:noAutofit/>
            </a:bodyPr>
            <a:lstStyle/>
            <a:p>
              <a:pPr algn="ctr">
                <a:defRPr/>
              </a:pPr>
              <a:r>
                <a:rPr lang="en-US" sz="2940">
                  <a:solidFill>
                    <a:srgbClr val="FFFFFF">
                      <a:alpha val="100000"/>
                    </a:srgbClr>
                  </a:solidFill>
                  <a:latin typeface="Calibri"/>
                  <a:ea typeface="Calibri"/>
                  <a:cs typeface="Calibri"/>
                </a:rPr>
                <a:t>    </a:t>
              </a:r>
              <a:endParaRPr lang="en-US" sz="110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4376738" y="3721608"/>
            <a:ext cx="3394996" cy="2116741"/>
            <a:chOff x="4376738" y="3721608"/>
            <a:chExt cx="3394996" cy="2116741"/>
          </a:xfrm>
        </p:grpSpPr>
        <p:sp>
          <p:nvSpPr>
            <p:cNvPr id="5" name="AutoShape 5"/>
            <p:cNvSpPr/>
            <p:nvPr/>
          </p:nvSpPr>
          <p:spPr>
            <a:xfrm>
              <a:off x="4376738" y="3721608"/>
              <a:ext cx="3394996" cy="2116741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</p:grpSp>
      <p:grpSp>
        <p:nvGrpSpPr>
          <p:cNvPr id="6" name="Group 6"/>
          <p:cNvGrpSpPr/>
          <p:nvPr/>
        </p:nvGrpSpPr>
        <p:grpSpPr>
          <a:xfrm>
            <a:off x="7771733" y="1604867"/>
            <a:ext cx="3394996" cy="2116741"/>
            <a:chOff x="7771733" y="1604867"/>
            <a:chExt cx="3394996" cy="2116741"/>
          </a:xfrm>
        </p:grpSpPr>
        <p:sp>
          <p:nvSpPr>
            <p:cNvPr id="7" name="AutoShape 7"/>
            <p:cNvSpPr/>
            <p:nvPr/>
          </p:nvSpPr>
          <p:spPr>
            <a:xfrm>
              <a:off x="7771733" y="1604867"/>
              <a:ext cx="3394996" cy="2116741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t="2638" b="2638"/>
          <a:stretch>
            <a:fillRect/>
          </a:stretch>
        </p:blipFill>
        <p:spPr>
          <a:xfrm>
            <a:off x="981837" y="3694465"/>
            <a:ext cx="3394942" cy="21438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t="2638" b="2638"/>
          <a:stretch>
            <a:fillRect/>
          </a:stretch>
        </p:blipFill>
        <p:spPr>
          <a:xfrm>
            <a:off x="4376812" y="1577730"/>
            <a:ext cx="3394942" cy="21438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 t="8146" b="8146"/>
          <a:stretch>
            <a:fillRect/>
          </a:stretch>
        </p:blipFill>
        <p:spPr>
          <a:xfrm>
            <a:off x="7771733" y="3721608"/>
            <a:ext cx="3394942" cy="2143864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id="12" name="AutoShape 12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13" name="AutoShape 13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14" name="AutoShape 14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15" name="AutoShape 15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16" name="AutoShape 16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17" name="AutoShape 17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18" name="AutoShape 18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19" name="AutoShape 19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20" name="AutoShape 20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21" name="AutoShape 21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22" name="AutoShape 22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23" name="AutoShape 23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24" name="AutoShape 24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25" name="AutoShape 25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26" name="AutoShape 26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27" name="AutoShape 27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/>
          </p:txBody>
        </p:sp>
        <p:sp>
          <p:nvSpPr>
            <p:cNvPr id="28" name="AutoShape 28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txBody>
            <a:bodyPr/>
            <a:lstStyle/>
            <a:p/>
          </p:txBody>
        </p:sp>
        <p:sp>
          <p:nvSpPr>
            <p:cNvPr id="29" name="AutoShape 29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txBody>
            <a:bodyPr/>
            <a:lstStyle/>
            <a:p/>
          </p:txBody>
        </p:sp>
        <p:sp>
          <p:nvSpPr>
            <p:cNvPr id="30" name="AutoShape 30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txBody>
            <a:bodyPr/>
            <a:lstStyle/>
            <a:p/>
          </p:txBody>
        </p:sp>
        <p:sp>
          <p:nvSpPr>
            <p:cNvPr id="31" name="AutoShape 31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txBody>
            <a:bodyPr/>
            <a:lstStyle/>
            <a:p/>
          </p:txBody>
        </p:sp>
        <p:sp>
          <p:nvSpPr>
            <p:cNvPr id="32" name="TextBox 32"/>
            <p:cNvSpPr txBox="1"/>
            <p:nvPr/>
          </p:nvSpPr>
          <p:spPr>
            <a:xfrm>
              <a:off x="1094842" y="93878"/>
              <a:ext cx="10001250" cy="914400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000" b="1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飞行事故应急响应流程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81837" y="1604867"/>
            <a:ext cx="3394996" cy="490334"/>
            <a:chOff x="981837" y="1604867"/>
            <a:chExt cx="3394996" cy="490334"/>
          </a:xfrm>
        </p:grpSpPr>
        <p:sp>
          <p:nvSpPr>
            <p:cNvPr id="34" name="TextBox 34"/>
            <p:cNvSpPr txBox="1"/>
            <p:nvPr/>
          </p:nvSpPr>
          <p:spPr>
            <a:xfrm>
              <a:off x="981837" y="1604867"/>
              <a:ext cx="3394996" cy="490334"/>
            </a:xfrm>
            <a:prstGeom prst="rect">
              <a:avLst/>
            </a:prstGeom>
          </p:spPr>
          <p:txBody>
            <a:bodyPr vert="horz" wrap="square" lIns="66008" tIns="33052" rIns="66008" bIns="33052" rtlCol="0" anchor="t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25" b="1">
                  <a:solidFill>
                    <a:srgbClr val="FFFDFD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事故报告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090562" y="2039620"/>
            <a:ext cx="3286271" cy="1654845"/>
            <a:chOff x="1090562" y="2039620"/>
            <a:chExt cx="3286271" cy="1654845"/>
          </a:xfrm>
        </p:grpSpPr>
        <p:sp>
          <p:nvSpPr>
            <p:cNvPr id="36" name="TextBox 36"/>
            <p:cNvSpPr txBox="1"/>
            <p:nvPr/>
          </p:nvSpPr>
          <p:spPr>
            <a:xfrm>
              <a:off x="1090562" y="2039620"/>
              <a:ext cx="3286271" cy="1654845"/>
            </a:xfrm>
            <a:prstGeom prst="rect">
              <a:avLst/>
            </a:prstGeom>
          </p:spPr>
          <p:txBody>
            <a:bodyPr vert="horz" wrap="square" lIns="66008" tIns="33052" rIns="66008" bIns="33052" rtlCol="0" anchor="ctr" anchorCtr="1">
              <a:norm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sz="1500">
                  <a:solidFill>
                    <a:srgbClr val="FFFDFD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一旦发生飞行事故，相关人员应立即报告事故情况，包括事故地点、时间、类型等信息。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4376833" y="3748751"/>
            <a:ext cx="3394996" cy="490334"/>
            <a:chOff x="4376833" y="3748751"/>
            <a:chExt cx="3394996" cy="490334"/>
          </a:xfrm>
        </p:grpSpPr>
        <p:sp>
          <p:nvSpPr>
            <p:cNvPr id="38" name="TextBox 38"/>
            <p:cNvSpPr txBox="1"/>
            <p:nvPr/>
          </p:nvSpPr>
          <p:spPr>
            <a:xfrm>
              <a:off x="4376833" y="3748751"/>
              <a:ext cx="3394996" cy="490334"/>
            </a:xfrm>
            <a:prstGeom prst="rect">
              <a:avLst/>
            </a:prstGeom>
          </p:spPr>
          <p:txBody>
            <a:bodyPr vert="horz" wrap="square" lIns="66008" tIns="33052" rIns="66008" bIns="33052" rtlCol="0" anchor="t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25" b="1">
                  <a:solidFill>
                    <a:srgbClr val="FFFDFD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启动应急响应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4485558" y="4183504"/>
            <a:ext cx="3286271" cy="1654845"/>
            <a:chOff x="4485558" y="4183504"/>
            <a:chExt cx="3286271" cy="1654845"/>
          </a:xfrm>
        </p:grpSpPr>
        <p:sp>
          <p:nvSpPr>
            <p:cNvPr id="40" name="TextBox 40"/>
            <p:cNvSpPr txBox="1"/>
            <p:nvPr/>
          </p:nvSpPr>
          <p:spPr>
            <a:xfrm>
              <a:off x="4485558" y="4183504"/>
              <a:ext cx="3286271" cy="1654845"/>
            </a:xfrm>
            <a:prstGeom prst="rect">
              <a:avLst/>
            </a:prstGeom>
          </p:spPr>
          <p:txBody>
            <a:bodyPr vert="horz" wrap="square" lIns="66008" tIns="33052" rIns="66008" bIns="33052" rtlCol="0" anchor="ctr" anchorCtr="1">
              <a:norm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sz="1500">
                  <a:solidFill>
                    <a:srgbClr val="FFFDFD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接到事故报告后，应迅速启动应急响应流程，调动相关资源进行救援。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7771733" y="1604867"/>
            <a:ext cx="3394996" cy="490334"/>
            <a:chOff x="7771733" y="1604867"/>
            <a:chExt cx="3394996" cy="490334"/>
          </a:xfrm>
        </p:grpSpPr>
        <p:sp>
          <p:nvSpPr>
            <p:cNvPr id="42" name="TextBox 42"/>
            <p:cNvSpPr txBox="1"/>
            <p:nvPr/>
          </p:nvSpPr>
          <p:spPr>
            <a:xfrm>
              <a:off x="7771733" y="1604867"/>
              <a:ext cx="3394996" cy="490334"/>
            </a:xfrm>
            <a:prstGeom prst="rect">
              <a:avLst/>
            </a:prstGeom>
          </p:spPr>
          <p:txBody>
            <a:bodyPr vert="horz" wrap="square" lIns="66008" tIns="33052" rIns="66008" bIns="33052" rtlCol="0" anchor="t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25" b="1">
                  <a:solidFill>
                    <a:srgbClr val="FFFDFD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救援实施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7880459" y="2039620"/>
            <a:ext cx="3286271" cy="1654845"/>
            <a:chOff x="7880459" y="2039620"/>
            <a:chExt cx="3286271" cy="1654845"/>
          </a:xfrm>
        </p:grpSpPr>
        <p:sp>
          <p:nvSpPr>
            <p:cNvPr id="44" name="TextBox 44"/>
            <p:cNvSpPr txBox="1"/>
            <p:nvPr/>
          </p:nvSpPr>
          <p:spPr>
            <a:xfrm>
              <a:off x="7880459" y="2039620"/>
              <a:ext cx="3286271" cy="1654845"/>
            </a:xfrm>
            <a:prstGeom prst="rect">
              <a:avLst/>
            </a:prstGeom>
          </p:spPr>
          <p:txBody>
            <a:bodyPr vert="horz" wrap="square" lIns="66008" tIns="33052" rIns="66008" bIns="33052" rtlCol="0" anchor="ctr" anchorCtr="1">
              <a:norm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sz="1500">
                  <a:solidFill>
                    <a:srgbClr val="FFFDFD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根据事故类型和现场情况，采取相应的救援措施，如人员疏散、现场隔离、医疗救治等。</a:t>
              </a:r>
            </a:p>
          </p:txBody>
        </p:sp>
      </p:grpSp>
    </p:spTree>
  </p:cSld>
  <p:clrMapOvr>
    <a:masterClrMapping/>
  </p:clrMapOvr>
  <p:transition/>
  <p:timing/>
</p:sld>
</file>

<file path=ppt/tags/tag1.xml><?xml version="1.0" encoding="utf-8"?>
<p:tagLst xmlns:p="http://schemas.openxmlformats.org/presentationml/2006/main">
  <p:tag name="AS_NET" val="4.0.30319.42000"/>
  <p:tag name="AS_OS" val="Microsoft Windows NT 6.2.9200.0"/>
  <p:tag name="AS_RELEASE_DATE" val="2023.09.14"/>
  <p:tag name="AS_TITLE" val="Aspose.Slides for .NET 4.0 Client Profile"/>
  <p:tag name="AS_VERSION" val="23.9"/>
</p:tagLst>
</file>

<file path=ppt/theme/theme1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rgbClr val="FFFFFF"/>
      </a:dk1>
      <a:lt1>
        <a:srgbClr val="0A0237"/>
      </a:lt1>
      <a:dk2>
        <a:srgbClr val="E4E7FF"/>
      </a:dk2>
      <a:lt2>
        <a:srgbClr val="000000"/>
      </a:lt2>
      <a:accent1>
        <a:srgbClr val="609FFF"/>
      </a:accent1>
      <a:accent2>
        <a:srgbClr val="0F8BFF"/>
      </a:accent2>
      <a:accent3>
        <a:srgbClr val="5A44DF"/>
      </a:accent3>
      <a:accent4>
        <a:srgbClr val="A495FF"/>
      </a:accent4>
      <a:accent5>
        <a:srgbClr val="9AA4FF"/>
      </a:accent5>
      <a:accent6>
        <a:srgbClr val="A2E5B9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On-screen Show (4:3)</PresentationFormat>
  <Paragraphs>152</Paragraphs>
  <Slides>26</Slides>
  <Notes>0</Notes>
  <TotalTime>0</TotalTime>
  <HiddenSlides>0</HiddenSlides>
  <MMClips>0</MMClips>
  <ScaleCrop>0</ScaleCrop>
  <HeadingPairs>
    <vt:vector baseType="variant" size="6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baseType="lpstr" size="31">
      <vt:lpstr>Arial</vt:lpstr>
      <vt:lpstr>Calibri</vt:lpstr>
      <vt:lpstr>Microsoft Yahei</vt:lpstr>
      <vt:lpstr>微软雅黑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0</LinksUpToDate>
  <SharedDoc>0</SharedDoc>
  <HyperlinksChanged>0</HyperlinksChanged>
  <Application>Aspose.Slides for .NET</Application>
  <AppVersion>23.0900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cp:revision>1</cp:revision>
  <dcterms:created xsi:type="dcterms:W3CDTF">2006-08-16T00:00:00Z</dcterms:created>
  <dcterms:modified xsi:type="dcterms:W3CDTF">2023-12-30T00:35:37Z</dcterms:modified>
</cp:coreProperties>
</file>